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  <p:sldMasterId id="2147483829" r:id="rId2"/>
  </p:sldMasterIdLst>
  <p:notesMasterIdLst>
    <p:notesMasterId r:id="rId30"/>
  </p:notesMasterIdLst>
  <p:sldIdLst>
    <p:sldId id="256" r:id="rId3"/>
    <p:sldId id="320" r:id="rId4"/>
    <p:sldId id="351" r:id="rId5"/>
    <p:sldId id="321" r:id="rId6"/>
    <p:sldId id="335" r:id="rId7"/>
    <p:sldId id="352" r:id="rId8"/>
    <p:sldId id="336" r:id="rId9"/>
    <p:sldId id="337" r:id="rId10"/>
    <p:sldId id="338" r:id="rId11"/>
    <p:sldId id="339" r:id="rId12"/>
    <p:sldId id="343" r:id="rId13"/>
    <p:sldId id="344" r:id="rId14"/>
    <p:sldId id="323" r:id="rId15"/>
    <p:sldId id="353" r:id="rId16"/>
    <p:sldId id="345" r:id="rId17"/>
    <p:sldId id="324" r:id="rId18"/>
    <p:sldId id="317" r:id="rId19"/>
    <p:sldId id="318" r:id="rId20"/>
    <p:sldId id="347" r:id="rId21"/>
    <p:sldId id="319" r:id="rId22"/>
    <p:sldId id="292" r:id="rId23"/>
    <p:sldId id="293" r:id="rId24"/>
    <p:sldId id="340" r:id="rId25"/>
    <p:sldId id="296" r:id="rId26"/>
    <p:sldId id="312" r:id="rId27"/>
    <p:sldId id="325" r:id="rId28"/>
    <p:sldId id="360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9A3"/>
    <a:srgbClr val="CC00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2" autoAdjust="0"/>
    <p:restoredTop sz="93060" autoAdjust="0"/>
  </p:normalViewPr>
  <p:slideViewPr>
    <p:cSldViewPr>
      <p:cViewPr varScale="1">
        <p:scale>
          <a:sx n="97" d="100"/>
          <a:sy n="97" d="100"/>
        </p:scale>
        <p:origin x="8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CE6FF47-ED20-6B9E-0FAB-9E5C80939B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B35ED5-4EC0-025A-1BE1-DDD607D0405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652AAF5-6D36-4E03-9B64-8458218EA1BA}" type="datetimeFigureOut">
              <a:rPr lang="en-US"/>
              <a:pPr>
                <a:defRPr/>
              </a:pPr>
              <a:t>2/5/25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9589806-2F58-127E-B81B-946C21D503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DDDA097-9BE5-C96F-62A5-BA444044FE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980C1B-27DF-32FD-A33E-BE9B606B2B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54C6B-A889-1486-43C8-7E5954E725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4B07FD-C7A8-491D-89F9-A445641CC0B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>
            <a:extLst>
              <a:ext uri="{FF2B5EF4-FFF2-40B4-BE49-F238E27FC236}">
                <a16:creationId xmlns:a16="http://schemas.microsoft.com/office/drawing/2014/main" id="{BA0A3802-60A8-0F79-6363-81782535687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>
            <a:extLst>
              <a:ext uri="{FF2B5EF4-FFF2-40B4-BE49-F238E27FC236}">
                <a16:creationId xmlns:a16="http://schemas.microsoft.com/office/drawing/2014/main" id="{22212AF6-2554-A89C-F646-8F7410F2639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4036" name="Slide Number Placeholder 3">
            <a:extLst>
              <a:ext uri="{FF2B5EF4-FFF2-40B4-BE49-F238E27FC236}">
                <a16:creationId xmlns:a16="http://schemas.microsoft.com/office/drawing/2014/main" id="{0143D463-A27A-1E01-046F-B31ACD308E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0708B4C-E02F-4AA0-BAB8-7275AD92EF70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1E3F93DB-7CE4-5362-9620-DFFF3261171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AAD0BC46-C7A3-7AD2-ADDB-838E5E81474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9E05465A-2597-D33F-E902-6F4A7B5E5B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0BA9420-26B3-4C0A-8966-F3913C50F698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>
            <a:extLst>
              <a:ext uri="{FF2B5EF4-FFF2-40B4-BE49-F238E27FC236}">
                <a16:creationId xmlns:a16="http://schemas.microsoft.com/office/drawing/2014/main" id="{6C57D215-15AB-0CFE-E928-94AF2619B63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>
            <a:extLst>
              <a:ext uri="{FF2B5EF4-FFF2-40B4-BE49-F238E27FC236}">
                <a16:creationId xmlns:a16="http://schemas.microsoft.com/office/drawing/2014/main" id="{394F71DD-E59A-2FC7-9FD8-D306E128F87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6084" name="Slide Number Placeholder 3">
            <a:extLst>
              <a:ext uri="{FF2B5EF4-FFF2-40B4-BE49-F238E27FC236}">
                <a16:creationId xmlns:a16="http://schemas.microsoft.com/office/drawing/2014/main" id="{EBEDC0A9-B93A-8A31-8DBF-D3FE40201C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DA533CA-32E9-4101-AEDB-BAA0AA713ACD}" type="slidenum">
              <a:rPr lang="en-US" altLang="en-US"/>
              <a:pPr eaLnBrk="1" hangingPunct="1"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00C6AE0C-C544-E283-D852-E80E550AC2B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F47F0CE9-6577-C6FF-B281-005429D4405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DD913DC2-FD9F-A24C-7E41-27C88E5FB3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4C6A44F-E4A1-4F17-80CF-66BC574F6A09}" type="slidenum">
              <a:rPr lang="en-US" altLang="en-US"/>
              <a:pPr eaLnBrk="1" hangingPunct="1"/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" name="Date Placeholder 29">
            <a:extLst>
              <a:ext uri="{FF2B5EF4-FFF2-40B4-BE49-F238E27FC236}">
                <a16:creationId xmlns:a16="http://schemas.microsoft.com/office/drawing/2014/main" id="{BD6D1D38-7822-B7ED-4E29-7433ED1AC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18">
            <a:extLst>
              <a:ext uri="{FF2B5EF4-FFF2-40B4-BE49-F238E27FC236}">
                <a16:creationId xmlns:a16="http://schemas.microsoft.com/office/drawing/2014/main" id="{64619B60-70B3-9788-41C2-5C1E0C9B5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6">
            <a:extLst>
              <a:ext uri="{FF2B5EF4-FFF2-40B4-BE49-F238E27FC236}">
                <a16:creationId xmlns:a16="http://schemas.microsoft.com/office/drawing/2014/main" id="{6AD9B256-04B5-970A-A874-5905EF5F1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F9CC9D74-C82D-4415-942D-A5C94A4738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4378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5490552B-C16C-09B2-E53C-71935264F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CB619683-4292-4454-C745-ECA3CEE60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E84D45F0-B838-EA8A-5C1D-217EE502B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0F01E-B514-400D-8D9B-691A6169BB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688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80728239-E642-CD8D-DE66-77F7C95D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1360508C-4F1F-0360-97EB-3495B255B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949A1387-59C0-9B1F-8F94-AD5C17D78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CEC77-CA41-4670-B9C6-90957E2AFB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6490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>
            <a:extLst>
              <a:ext uri="{FF2B5EF4-FFF2-40B4-BE49-F238E27FC236}">
                <a16:creationId xmlns:a16="http://schemas.microsoft.com/office/drawing/2014/main" id="{FACF4DE1-580F-A479-EFB8-EE27387D339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id="{513707D5-38AF-042F-DDA3-BE3BCADA288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4" name="Rectangle 21">
            <a:extLst>
              <a:ext uri="{FF2B5EF4-FFF2-40B4-BE49-F238E27FC236}">
                <a16:creationId xmlns:a16="http://schemas.microsoft.com/office/drawing/2014/main" id="{9EC42766-4BB7-4EF2-F85E-82464423A5B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BA511122-C21D-8E8B-B5CA-FF61F46282E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D44CD6-C341-06D4-FCE0-42CD1B32B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7" name="Straight Connector 6">
            <a:extLst>
              <a:ext uri="{FF2B5EF4-FFF2-40B4-BE49-F238E27FC236}">
                <a16:creationId xmlns:a16="http://schemas.microsoft.com/office/drawing/2014/main" id="{DF0EF4FA-7B98-BFE2-09EB-D1DE7174CB1A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90EA36-7236-C93C-3298-9EE4156BA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C3C8B31-EA93-4B62-2B14-8D6E88E56262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DEC1BEE-5BAA-E5AD-41D2-7474932182D0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Date Placeholder 27">
            <a:extLst>
              <a:ext uri="{FF2B5EF4-FFF2-40B4-BE49-F238E27FC236}">
                <a16:creationId xmlns:a16="http://schemas.microsoft.com/office/drawing/2014/main" id="{3BA89E17-8720-D003-711A-86A8BCC58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Footer Placeholder 16">
            <a:extLst>
              <a:ext uri="{FF2B5EF4-FFF2-40B4-BE49-F238E27FC236}">
                <a16:creationId xmlns:a16="http://schemas.microsoft.com/office/drawing/2014/main" id="{E9525255-5C79-9DB0-3640-1E8985AAE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28">
            <a:extLst>
              <a:ext uri="{FF2B5EF4-FFF2-40B4-BE49-F238E27FC236}">
                <a16:creationId xmlns:a16="http://schemas.microsoft.com/office/drawing/2014/main" id="{58F86E80-95EC-62E6-1F30-01D5BA6F0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ADADA4E1-981F-4B43-AAD8-3AFFAA77A3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594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95F8189-70E0-220F-1EF5-730CF900E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CE0BC28-CB4B-F037-3B7F-FAF557BC1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09CE7E-8C07-FA84-8F4F-4CDB63ACA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56997B81-C0B7-4A2E-9B06-80DE54B9A6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725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>
            <a:extLst>
              <a:ext uri="{FF2B5EF4-FFF2-40B4-BE49-F238E27FC236}">
                <a16:creationId xmlns:a16="http://schemas.microsoft.com/office/drawing/2014/main" id="{2A5B5C0A-1126-81FF-F657-DB852B4841C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D1C0F0E8-73E3-6A46-86C0-96A6EF22DD50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95F22839-12C2-F251-1057-56A950BDCD9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CF982AAC-2878-4CE5-97F4-562DBB2F8E5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8C1AA826-21F5-4C6E-ACC9-4F19E13AB8A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9" name="Rectangle 25">
            <a:extLst>
              <a:ext uri="{FF2B5EF4-FFF2-40B4-BE49-F238E27FC236}">
                <a16:creationId xmlns:a16="http://schemas.microsoft.com/office/drawing/2014/main" id="{175F792E-1641-6318-82BA-29B5B78FF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F9AA22-31C0-6D11-71F4-371972C33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334A10-70F7-7C60-CD59-5C91D74D38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12" name="Straight Connector 11">
            <a:extLst>
              <a:ext uri="{FF2B5EF4-FFF2-40B4-BE49-F238E27FC236}">
                <a16:creationId xmlns:a16="http://schemas.microsoft.com/office/drawing/2014/main" id="{0B5546AB-CB95-AE37-C538-0EDCB46AEEC8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9DEE298-1FBF-9B31-E4CC-54F12301FF98}"/>
              </a:ext>
            </a:extLst>
          </p:cNvPr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81B49D-80FE-653D-C9EA-13440A8C4D7A}"/>
              </a:ext>
            </a:extLst>
          </p:cNvPr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9770045-DF02-03E4-3BBB-2890045DC5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C5718B45-FA39-28E2-D2FB-31D5BA107AE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D62C5B8-B698-66D8-512B-578C19492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2439D4A8-D069-4229-8BA9-10287E5A2D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1163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9">
            <a:extLst>
              <a:ext uri="{FF2B5EF4-FFF2-40B4-BE49-F238E27FC236}">
                <a16:creationId xmlns:a16="http://schemas.microsoft.com/office/drawing/2014/main" id="{B1C94F78-7FC8-50F6-915A-706743282E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B2A0E188-46E6-CB1E-7916-973C5DECF85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0426F951-5B3F-7FBF-D9AC-F3F45AB1D609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C645042D-4942-B9A7-AA66-89B799188A6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996FFECC-2A5A-D531-B302-BC2C646C642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4F02D43-5D22-5910-751E-AA78EDFD8A67}"/>
              </a:ext>
            </a:extLst>
          </p:cNvPr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C76EDBB-638A-B4BD-EB0C-9F513D4EB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763CFE41-A61E-109E-1AFF-96B696F4E624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9CE8E7-BA02-DA59-6BB3-89892E0BE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A19CCFA-9AAD-000F-8107-5707C6DA24F4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636BD53-4D67-48F1-01E6-AAAD86FD4E57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Date Placeholder 6">
            <a:extLst>
              <a:ext uri="{FF2B5EF4-FFF2-40B4-BE49-F238E27FC236}">
                <a16:creationId xmlns:a16="http://schemas.microsoft.com/office/drawing/2014/main" id="{190BCA51-7CE4-3A59-73F1-BB5281AD1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3B42AD81-6BDE-34F5-B431-13626BB0A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>
            <a:extLst>
              <a:ext uri="{FF2B5EF4-FFF2-40B4-BE49-F238E27FC236}">
                <a16:creationId xmlns:a16="http://schemas.microsoft.com/office/drawing/2014/main" id="{601713F6-E669-A96A-FFE6-633A9CC19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8358E8AA-DA93-4338-8DE2-D6083DA91D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57804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>
            <a:extLst>
              <a:ext uri="{FF2B5EF4-FFF2-40B4-BE49-F238E27FC236}">
                <a16:creationId xmlns:a16="http://schemas.microsoft.com/office/drawing/2014/main" id="{27A3A25B-4F53-BD24-DD55-FC433DDFF48D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id="{B819BA74-A427-8E9C-4EF6-BF2F6241680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4" name="Rectangle 21">
            <a:extLst>
              <a:ext uri="{FF2B5EF4-FFF2-40B4-BE49-F238E27FC236}">
                <a16:creationId xmlns:a16="http://schemas.microsoft.com/office/drawing/2014/main" id="{D3ABA402-E1AF-8EB4-82C0-388FCC0BA77B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5" name="Rectangle 23">
            <a:extLst>
              <a:ext uri="{FF2B5EF4-FFF2-40B4-BE49-F238E27FC236}">
                <a16:creationId xmlns:a16="http://schemas.microsoft.com/office/drawing/2014/main" id="{A0EC7680-CB77-DBF4-1696-1DE7EACBD91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736504-DA07-9808-292E-ACDFCEB2D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3E8F9A-D56B-2EBF-512C-BBBBA00F7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E92B8669-092C-A7EB-85B5-2ACC4302B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AB6161FD-309E-4533-267E-0F2DBAFD9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CB7730C6-7911-EE41-C154-9C7689FEB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3E2B3D-3778-4003-BB91-B11018B9F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7380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8E7FFAE-3D98-AF09-91C6-D847860F7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D3DADCDF-0510-68FA-08C2-3EAE6C77E71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F2FFE0CF-9DC1-8DBF-3A7E-6A9BAA15541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DD0E5901-6358-ADD1-8126-DF07C1A63C6F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8" name="Rectangle 24">
            <a:extLst>
              <a:ext uri="{FF2B5EF4-FFF2-40B4-BE49-F238E27FC236}">
                <a16:creationId xmlns:a16="http://schemas.microsoft.com/office/drawing/2014/main" id="{ED7499E8-0ACD-0A37-B6DE-D8609F207FC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B74A67-8765-B355-44B3-245BEC305072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222BBB-56E5-06B8-1C90-B259E19D2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11" name="Straight Connector 10">
            <a:extLst>
              <a:ext uri="{FF2B5EF4-FFF2-40B4-BE49-F238E27FC236}">
                <a16:creationId xmlns:a16="http://schemas.microsoft.com/office/drawing/2014/main" id="{F724C36A-EAFF-EC3E-FE30-34580F7171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A161EC1-49BD-168F-32F1-C751101E66D4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44E2F4B-0AE0-0176-3C26-B2E9D3EBF713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A37A042-9588-EC10-71F0-7D0C9146B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75E4B50F-CD76-345A-A8A4-CCAC112509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36633A65-5B00-417B-863D-E2152B8EEC9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9C7009FD-832F-97FD-B09C-0A9AE29F04F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C261AD66-BEBD-4781-7649-51EA5817C72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293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>
            <a:extLst>
              <a:ext uri="{FF2B5EF4-FFF2-40B4-BE49-F238E27FC236}">
                <a16:creationId xmlns:a16="http://schemas.microsoft.com/office/drawing/2014/main" id="{8DE3DD12-A3D7-25D2-BFF7-D8CDE1D7D4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6" name="Rectangle 20">
            <a:extLst>
              <a:ext uri="{FF2B5EF4-FFF2-40B4-BE49-F238E27FC236}">
                <a16:creationId xmlns:a16="http://schemas.microsoft.com/office/drawing/2014/main" id="{C2059A7E-0034-F925-0836-DF2C6FBF2D3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id="{9959B87C-9CEF-5E43-FEC3-A08B5FD3E396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8" name="Rectangle 23">
            <a:extLst>
              <a:ext uri="{FF2B5EF4-FFF2-40B4-BE49-F238E27FC236}">
                <a16:creationId xmlns:a16="http://schemas.microsoft.com/office/drawing/2014/main" id="{87D69F5D-44C3-4D41-1B48-50D9A9B62D5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9" name="Rectangle 24">
            <a:extLst>
              <a:ext uri="{FF2B5EF4-FFF2-40B4-BE49-F238E27FC236}">
                <a16:creationId xmlns:a16="http://schemas.microsoft.com/office/drawing/2014/main" id="{C82BEE80-48B3-214B-BE01-0CA35EBF4044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05D015-280C-781E-A8F7-70958DD909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5A8FDB8-D6A2-25A1-1E81-601D56C62EA8}"/>
              </a:ext>
            </a:extLst>
          </p:cNvPr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58FC47-4403-9573-1298-D869D80FB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9F07EA1-2EDD-0C63-3BD2-7B905FE499AE}"/>
              </a:ext>
            </a:extLst>
          </p:cNvPr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7AD7605-F93E-0728-AE00-B10899F10BD2}"/>
              </a:ext>
            </a:extLst>
          </p:cNvPr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943E32-E531-E787-520E-A6F495282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80E5509C-BD68-BD1F-FA83-C9346587AB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E9D1D6F2-4EA7-4778-B93D-771A5664EA0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CE46667C-5609-34A3-E250-699CC4A9C4D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68516B23-6F6B-70BA-6BC1-D574C016CC4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364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23BA1-BCB1-CFE8-BFD4-C0A17F8D7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1FDA7-43C2-1BAC-E6FB-944C89F71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F5520-1656-938C-07A1-070D0AA8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BD1FB-4A66-47BB-8D4A-69D7CD9197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0924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A5DFB7E7-C187-4A3C-74AA-5F16BFAED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F571C936-6083-8A44-FE76-3750166AD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3549DBBE-06CB-2556-48AF-866E1CCF4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E0670-2903-486D-A45F-C954243A37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10854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>
            <a:extLst>
              <a:ext uri="{FF2B5EF4-FFF2-40B4-BE49-F238E27FC236}">
                <a16:creationId xmlns:a16="http://schemas.microsoft.com/office/drawing/2014/main" id="{3AA8B11B-29CC-1925-BCDC-2868CCC00322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5" name="Rectangle 20">
            <a:extLst>
              <a:ext uri="{FF2B5EF4-FFF2-40B4-BE49-F238E27FC236}">
                <a16:creationId xmlns:a16="http://schemas.microsoft.com/office/drawing/2014/main" id="{F5F5D53F-F9C7-A55A-BA71-D0EB21401C7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757FD5C8-25C2-4DBE-D7AD-55FFDB8BE25E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7" name="Rectangle 23">
            <a:extLst>
              <a:ext uri="{FF2B5EF4-FFF2-40B4-BE49-F238E27FC236}">
                <a16:creationId xmlns:a16="http://schemas.microsoft.com/office/drawing/2014/main" id="{7C3B70D8-85F2-DE59-FF32-499BD442D393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8B8F1D-4BE0-08BA-C872-7E39D7970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4F4A4F-F06D-9457-836B-13B72DBB5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F75A94E1-A7D1-1DAF-8D75-EE0835993F9B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DF213A0-4A5F-1000-78F4-8300EF06BE42}"/>
              </a:ext>
            </a:extLst>
          </p:cNvPr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700D5B3-97A5-F329-5AF0-333905A10573}"/>
              </a:ext>
            </a:extLst>
          </p:cNvPr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D90861F-9C8C-95FC-66A2-B007235ED5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8BB7C67A-2A51-4314-973E-8C966170217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0D745BBB-3090-F1DC-A673-D5F62FE555B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B90D5CF-ED09-60AC-2F96-E46BC146FC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611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8680C-60F3-72E8-926E-6C86CDED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CD629-9E6E-B4A1-8304-6CCC4795E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DA0E3-62B1-94EC-4CDA-068B63612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4BD91D68-0AC9-462D-960F-2CD8FA51FB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555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56B842BE-A333-4F98-817B-7924370CC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DFFE7DC7-A085-01D0-3391-DD8360C57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6E166E7D-8507-D337-164D-155505B5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BBC24-1F31-4AE3-A938-314D900DEA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750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C19A9105-9239-C8C1-00BA-1628AD699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>
            <a:extLst>
              <a:ext uri="{FF2B5EF4-FFF2-40B4-BE49-F238E27FC236}">
                <a16:creationId xmlns:a16="http://schemas.microsoft.com/office/drawing/2014/main" id="{F03AFEF2-F8DD-D38A-683C-44FCC6505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>
            <a:extLst>
              <a:ext uri="{FF2B5EF4-FFF2-40B4-BE49-F238E27FC236}">
                <a16:creationId xmlns:a16="http://schemas.microsoft.com/office/drawing/2014/main" id="{C7990E71-77E0-6A37-7B45-31D1E48B4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6EE2B-9666-4EFB-9669-72EEF2FAF5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81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>
            <a:extLst>
              <a:ext uri="{FF2B5EF4-FFF2-40B4-BE49-F238E27FC236}">
                <a16:creationId xmlns:a16="http://schemas.microsoft.com/office/drawing/2014/main" id="{7A92E1A4-30F8-30B7-898A-6951AEA96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E4464F10-8772-ADFA-4C84-A4A49CE1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1DFE885A-3AA9-8AF7-D502-591875BC9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0F990-85FA-4A76-8C5C-DB56020481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289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4659AD0E-EABC-5E03-2210-43FFFE45D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8F65F4C7-4B83-A5CF-1811-83FE11A6E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41609CFC-26C6-FF63-6945-14A8735D7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2B0C7-0D3A-48E0-AA2C-FE10441760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7558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>
            <a:extLst>
              <a:ext uri="{FF2B5EF4-FFF2-40B4-BE49-F238E27FC236}">
                <a16:creationId xmlns:a16="http://schemas.microsoft.com/office/drawing/2014/main" id="{72BD7758-A44E-ACBB-80B2-74C3E2A82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>
            <a:extLst>
              <a:ext uri="{FF2B5EF4-FFF2-40B4-BE49-F238E27FC236}">
                <a16:creationId xmlns:a16="http://schemas.microsoft.com/office/drawing/2014/main" id="{58112DB1-E7F1-6FBD-71A9-B478F0A0D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>
            <a:extLst>
              <a:ext uri="{FF2B5EF4-FFF2-40B4-BE49-F238E27FC236}">
                <a16:creationId xmlns:a16="http://schemas.microsoft.com/office/drawing/2014/main" id="{05530847-2DA9-EB64-1E80-A4932AACC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77E34-EF7D-42DA-9324-A597726550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7213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>
            <a:extLst>
              <a:ext uri="{FF2B5EF4-FFF2-40B4-BE49-F238E27FC236}">
                <a16:creationId xmlns:a16="http://schemas.microsoft.com/office/drawing/2014/main" id="{E13076B9-B511-EA5A-8576-13B6C0BE8EE2}"/>
              </a:ext>
            </a:extLst>
          </p:cNvPr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FD290A44-EF79-FFFD-5F59-35A09DC5374C}"/>
              </a:ext>
            </a:extLst>
          </p:cNvPr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D5B4CE4D-4BB6-89C6-8170-FFA4AF5A3AF8}"/>
              </a:ext>
            </a:extLst>
          </p:cNvPr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0">
              <a:latin typeface="+mn-lt"/>
            </a:endParaRPr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04450F37-697B-DED4-D7C0-7501C1853A3A}"/>
              </a:ext>
            </a:extLst>
          </p:cNvPr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5F1B6EC7-346A-C9DD-3078-5DB2BAA5C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BC3373ED-17D6-FA45-3833-AFD4F6D53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9F7AADB6-FB47-41BF-B5D5-80BAC0B2E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D7193438-9CAD-4355-B9DA-E892353F14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76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AAB16D9B-4714-35F6-E5EF-DDD826E79C6E}"/>
              </a:ext>
            </a:extLst>
          </p:cNvPr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0">
              <a:latin typeface="+mn-lt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7C05AFC4-57C4-4738-C2C5-CAC93FA721E0}"/>
              </a:ext>
            </a:extLst>
          </p:cNvPr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b="0">
              <a:latin typeface="+mn-lt"/>
            </a:endParaRPr>
          </a:p>
        </p:txBody>
      </p:sp>
      <p:sp>
        <p:nvSpPr>
          <p:cNvPr id="1028" name="Title Placeholder 8">
            <a:extLst>
              <a:ext uri="{FF2B5EF4-FFF2-40B4-BE49-F238E27FC236}">
                <a16:creationId xmlns:a16="http://schemas.microsoft.com/office/drawing/2014/main" id="{BA9F896A-F9B9-BDB7-52EE-D64E15D3941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9" name="Text Placeholder 29">
            <a:extLst>
              <a:ext uri="{FF2B5EF4-FFF2-40B4-BE49-F238E27FC236}">
                <a16:creationId xmlns:a16="http://schemas.microsoft.com/office/drawing/2014/main" id="{A558837C-1612-A78E-92C2-35EB4BEA6AB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32D8156-84A5-AC2D-F680-94D17F8997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b="0">
                <a:solidFill>
                  <a:schemeClr val="tx2">
                    <a:shade val="9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57A241AA-F0D6-7452-E836-19A7E9B942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b="0">
                <a:solidFill>
                  <a:schemeClr val="tx2">
                    <a:shade val="9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799C57D4-6458-2FA7-D569-91BB6F5AE8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045C75"/>
                </a:solidFill>
              </a:defRPr>
            </a:lvl1pPr>
          </a:lstStyle>
          <a:p>
            <a:fld id="{7359BB39-606B-4C26-95C8-209D934AE0A4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>
            <a:extLst>
              <a:ext uri="{FF2B5EF4-FFF2-40B4-BE49-F238E27FC236}">
                <a16:creationId xmlns:a16="http://schemas.microsoft.com/office/drawing/2014/main" id="{B821A4B7-2418-8D44-1EF1-92AB5004AE6B}"/>
              </a:ext>
            </a:extLst>
          </p:cNvPr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C5B85D0D-A025-06AA-3060-AD0CD77E6147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b="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4A350067-62E5-A33B-BF5C-64135B38D204}"/>
                </a:ext>
              </a:extLst>
            </p:cNvPr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b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7" r:id="rId1"/>
    <p:sldLayoutId id="2147484519" r:id="rId2"/>
    <p:sldLayoutId id="2147484528" r:id="rId3"/>
    <p:sldLayoutId id="2147484520" r:id="rId4"/>
    <p:sldLayoutId id="2147484521" r:id="rId5"/>
    <p:sldLayoutId id="2147484522" r:id="rId6"/>
    <p:sldLayoutId id="2147484523" r:id="rId7"/>
    <p:sldLayoutId id="2147484524" r:id="rId8"/>
    <p:sldLayoutId id="2147484529" r:id="rId9"/>
    <p:sldLayoutId id="2147484525" r:id="rId10"/>
    <p:sldLayoutId id="21474845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6">
            <a:extLst>
              <a:ext uri="{FF2B5EF4-FFF2-40B4-BE49-F238E27FC236}">
                <a16:creationId xmlns:a16="http://schemas.microsoft.com/office/drawing/2014/main" id="{B7948DE1-9B37-0DFA-1082-3FFF0CCB8D0C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2051" name="Rectangle 15">
            <a:extLst>
              <a:ext uri="{FF2B5EF4-FFF2-40B4-BE49-F238E27FC236}">
                <a16:creationId xmlns:a16="http://schemas.microsoft.com/office/drawing/2014/main" id="{D8F11C2F-BF03-86AF-58CF-51D938D85F2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2052" name="Rectangle 17">
            <a:extLst>
              <a:ext uri="{FF2B5EF4-FFF2-40B4-BE49-F238E27FC236}">
                <a16:creationId xmlns:a16="http://schemas.microsoft.com/office/drawing/2014/main" id="{17DC4896-BC1A-7E8B-A9E5-28A85C887771}"/>
              </a:ext>
            </a:extLst>
          </p:cNvPr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2053" name="Rectangle 18">
            <a:extLst>
              <a:ext uri="{FF2B5EF4-FFF2-40B4-BE49-F238E27FC236}">
                <a16:creationId xmlns:a16="http://schemas.microsoft.com/office/drawing/2014/main" id="{62EFFB66-64F1-7AC8-D77D-EF6A6400C6B5}"/>
              </a:ext>
            </a:extLst>
          </p:cNvPr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altLang="en-US" b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F500645-961B-B04D-2F85-43CB63322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D82DD8EE-840C-36F7-A84C-6CCEB0FBE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 b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08DC34-617A-376C-42BE-ACF0503FF3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 b="0">
                <a:solidFill>
                  <a:srgbClr val="FFFFFF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6DECE5-3FC0-5999-732D-37FD3D736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 dirty="0"/>
          </a:p>
        </p:txBody>
      </p:sp>
      <p:sp>
        <p:nvSpPr>
          <p:cNvPr id="10" name="Straight Connector 9">
            <a:extLst>
              <a:ext uri="{FF2B5EF4-FFF2-40B4-BE49-F238E27FC236}">
                <a16:creationId xmlns:a16="http://schemas.microsoft.com/office/drawing/2014/main" id="{A38BB0E6-A399-E657-50A7-698FDCDCD71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b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A826142-9914-047C-C1D4-19EE292C6D52}"/>
              </a:ext>
            </a:extLst>
          </p:cNvPr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CE39E8A-A5B6-DF4B-B775-D1735CBFC31E}"/>
              </a:ext>
            </a:extLst>
          </p:cNvPr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30264154-0D77-98DA-9BB7-568995884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 b="0">
                <a:solidFill>
                  <a:srgbClr val="7B9899"/>
                </a:solidFill>
              </a:defRPr>
            </a:lvl1pPr>
          </a:lstStyle>
          <a:p>
            <a:fld id="{AEEA04EE-D3F4-404F-A08B-1F02C83E575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062" name="Title Placeholder 21">
            <a:extLst>
              <a:ext uri="{FF2B5EF4-FFF2-40B4-BE49-F238E27FC236}">
                <a16:creationId xmlns:a16="http://schemas.microsoft.com/office/drawing/2014/main" id="{E797B595-9F33-B454-F2EF-7386DA2B6A6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63" name="Text Placeholder 12">
            <a:extLst>
              <a:ext uri="{FF2B5EF4-FFF2-40B4-BE49-F238E27FC236}">
                <a16:creationId xmlns:a16="http://schemas.microsoft.com/office/drawing/2014/main" id="{CE39981A-05D2-AED2-DF9C-B01708DE2E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0" r:id="rId1"/>
    <p:sldLayoutId id="2147484531" r:id="rId2"/>
    <p:sldLayoutId id="2147484532" r:id="rId3"/>
    <p:sldLayoutId id="2147484533" r:id="rId4"/>
    <p:sldLayoutId id="2147484534" r:id="rId5"/>
    <p:sldLayoutId id="2147484535" r:id="rId6"/>
    <p:sldLayoutId id="2147484536" r:id="rId7"/>
    <p:sldLayoutId id="2147484537" r:id="rId8"/>
    <p:sldLayoutId id="2147484538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rs/url?sa=i&amp;rct=j&amp;q=&amp;esrc=s&amp;source=images&amp;cd=&amp;cad=rja&amp;uact=8&amp;ved=0CAcQjRxqFQoTCISP1vr668YCFYq6FAodjhgMdw&amp;url=http://sonoworld.com/fetus/page.aspx?id=6&amp;ei=lReuVcRwivVSjrGwuAc&amp;bvm=bv.98197061,d.bGQ&amp;psig=AFQjCNFGvaOBc26Y3WHoD5BGKwBJu_ojWQ&amp;ust=143755899505253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>
            <a:extLst>
              <a:ext uri="{FF2B5EF4-FFF2-40B4-BE49-F238E27FC236}">
                <a16:creationId xmlns:a16="http://schemas.microsoft.com/office/drawing/2014/main" id="{188F6A41-859B-832A-8378-29B753D65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2438400"/>
            <a:ext cx="70866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5400" dirty="0"/>
              <a:t>CHROMOSOMAL ABERRATIONS</a:t>
            </a:r>
            <a:endParaRPr lang="en-US" altLang="en-US" sz="5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>
            <a:extLst>
              <a:ext uri="{FF2B5EF4-FFF2-40B4-BE49-F238E27FC236}">
                <a16:creationId xmlns:a16="http://schemas.microsoft.com/office/drawing/2014/main" id="{BF382913-622A-66A8-2430-C13301298F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2133600"/>
            <a:ext cx="7391400" cy="2438400"/>
          </a:xfrm>
        </p:spPr>
        <p:txBody>
          <a:bodyPr/>
          <a:lstStyle/>
          <a:p>
            <a:pPr marR="0" algn="l" eaLnBrk="1" hangingPunct="1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Normally, polyploidy in humans is found in cells of some tissues - </a:t>
            </a:r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placenta, in the liver during regeneration, where it occurs by endomitosis.</a:t>
            </a:r>
            <a:endParaRPr lang="en-US" altLang="en-US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triploidija">
            <a:extLst>
              <a:ext uri="{FF2B5EF4-FFF2-40B4-BE49-F238E27FC236}">
                <a16:creationId xmlns:a16="http://schemas.microsoft.com/office/drawing/2014/main" id="{3FD87D1D-5226-2964-22D3-02B4908637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7696200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3">
            <a:extLst>
              <a:ext uri="{FF2B5EF4-FFF2-40B4-BE49-F238E27FC236}">
                <a16:creationId xmlns:a16="http://schemas.microsoft.com/office/drawing/2014/main" id="{8020E549-B8CA-2FE4-DD56-DBFC38105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609600"/>
            <a:ext cx="3886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</a:rPr>
              <a:t>TRIPLOIDY</a:t>
            </a:r>
            <a:r>
              <a:rPr lang="sr-Cyrl-CS" alt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 (3</a:t>
            </a:r>
            <a:r>
              <a:rPr lang="en-US" alt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n=69)</a:t>
            </a:r>
          </a:p>
        </p:txBody>
      </p:sp>
      <p:sp>
        <p:nvSpPr>
          <p:cNvPr id="25604" name="Text Box 4">
            <a:extLst>
              <a:ext uri="{FF2B5EF4-FFF2-40B4-BE49-F238E27FC236}">
                <a16:creationId xmlns:a16="http://schemas.microsoft.com/office/drawing/2014/main" id="{737E741F-0753-8759-352D-080704725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6156325"/>
            <a:ext cx="205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val="C00000"/>
                </a:solidFill>
                <a:cs typeface="Arial" panose="020B0604020202020204" pitchFamily="34" charset="0"/>
              </a:rPr>
              <a:t>69,XXY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tetraploidija XXYY">
            <a:extLst>
              <a:ext uri="{FF2B5EF4-FFF2-40B4-BE49-F238E27FC236}">
                <a16:creationId xmlns:a16="http://schemas.microsoft.com/office/drawing/2014/main" id="{F340334D-38DB-EB9A-2C35-CFA8D0BEE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79513"/>
            <a:ext cx="7848600" cy="544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>
            <a:extLst>
              <a:ext uri="{FF2B5EF4-FFF2-40B4-BE49-F238E27FC236}">
                <a16:creationId xmlns:a16="http://schemas.microsoft.com/office/drawing/2014/main" id="{D9B82FD7-BBFE-4133-07BE-07DEB0823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685800"/>
            <a:ext cx="449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</a:rPr>
              <a:t>TETRAPLOIDY</a:t>
            </a:r>
            <a:r>
              <a:rPr lang="en-US" alt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 (4n=92)</a:t>
            </a:r>
          </a:p>
        </p:txBody>
      </p:sp>
      <p:sp>
        <p:nvSpPr>
          <p:cNvPr id="26628" name="Text Box 4">
            <a:extLst>
              <a:ext uri="{FF2B5EF4-FFF2-40B4-BE49-F238E27FC236}">
                <a16:creationId xmlns:a16="http://schemas.microsoft.com/office/drawing/2014/main" id="{4C1F4E31-BD74-0828-1557-3CE66D3F5B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2200" y="6015038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400">
                <a:solidFill>
                  <a:srgbClr val="C00000"/>
                </a:solidFill>
                <a:cs typeface="Arial" panose="020B0604020202020204" pitchFamily="34" charset="0"/>
              </a:rPr>
              <a:t>92,XXYY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81CF97A5-9356-07A3-4CEE-FEE64C3DA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04850"/>
            <a:ext cx="6781800" cy="742950"/>
          </a:xfrm>
        </p:spPr>
        <p:txBody>
          <a:bodyPr/>
          <a:lstStyle/>
          <a:p>
            <a:pPr algn="ctr" eaLnBrk="1" hangingPunct="1"/>
            <a:r>
              <a:rPr lang="sr-Cyrl-C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А</a:t>
            </a:r>
            <a:r>
              <a:rPr lang="en-US" altLang="en-US" sz="3200" b="1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NEUPLOIDY</a:t>
            </a:r>
            <a:endParaRPr lang="en-US" altLang="en-US" sz="24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6DBB57F7-7D70-6A29-F18A-37686657F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/>
          <a:lstStyle/>
          <a:p>
            <a:pPr marL="495300" indent="-4953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is a change in the number of individual chromosomes. </a:t>
            </a:r>
          </a:p>
          <a:p>
            <a:pPr marL="495300" indent="-4953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5300" indent="-495300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It can be: </a:t>
            </a:r>
          </a:p>
          <a:p>
            <a:pPr marL="495300" indent="-4953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hypodiploidy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- if an individual chromosome is missing in the diploid chromosome set </a:t>
            </a:r>
          </a:p>
          <a:p>
            <a:pPr marL="495300" indent="-4953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hyperdiploidy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- if a single chromosome appears in excess in the diploid chromosome set</a:t>
            </a:r>
          </a:p>
          <a:p>
            <a:pPr marL="495300" indent="-4953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5300" indent="-4953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5300" indent="-4953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It is found in both somatic and germ cells.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EBF3E530-A6EE-414B-F678-34B2BA66F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04850"/>
            <a:ext cx="9144000" cy="1143000"/>
          </a:xfrm>
        </p:spPr>
        <p:txBody>
          <a:bodyPr/>
          <a:lstStyle/>
          <a:p>
            <a:pPr algn="ctr" eaLnBrk="1" hangingPunct="1"/>
            <a:r>
              <a:rPr lang="en-US" sz="3200" dirty="0"/>
              <a:t>Types of aneuploidy in </a:t>
            </a:r>
            <a:r>
              <a:rPr lang="en-US" sz="3200" dirty="0">
                <a:solidFill>
                  <a:srgbClr val="FF0000"/>
                </a:solidFill>
              </a:rPr>
              <a:t>SOMATIC</a:t>
            </a:r>
            <a:r>
              <a:rPr lang="en-US" sz="3200" dirty="0"/>
              <a:t> human cells:</a:t>
            </a:r>
            <a:endParaRPr lang="en-US" altLang="en-US" sz="80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325AABFB-C55F-887B-EB26-25F6CDCCC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2057400"/>
            <a:ext cx="7696200" cy="3581400"/>
          </a:xfrm>
        </p:spPr>
        <p:txBody>
          <a:bodyPr/>
          <a:lstStyle/>
          <a:p>
            <a:pPr marL="495300" indent="-4953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95300" indent="-495300" eaLnBrk="1" hangingPunct="1"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monosomy (2n-1) - ex. 45, XO </a:t>
            </a:r>
          </a:p>
          <a:p>
            <a:pPr marL="495300" indent="-495300" eaLnBrk="1" hangingPunct="1">
              <a:lnSpc>
                <a:spcPct val="90000"/>
              </a:lnSpc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nullisomy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(2n-2) - missing an entire chromosome pair (not described in humans) </a:t>
            </a:r>
          </a:p>
          <a:p>
            <a:pPr marL="495300" indent="-495300" eaLnBrk="1" hangingPunct="1"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trisomy (2n+1) - ex. 47, XX (+21) </a:t>
            </a:r>
          </a:p>
          <a:p>
            <a:pPr marL="495300" indent="-495300" eaLnBrk="1" hangingPunct="1"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tetrasomy (2n+2) - ex. 48, XXXX </a:t>
            </a:r>
          </a:p>
          <a:p>
            <a:pPr marL="495300" indent="-495300" eaLnBrk="1" hangingPunct="1"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double trisomy (2n+1+1) - ex. 48, XXY(+21)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6AC779E7-458B-F255-1027-6EF1420E6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14400"/>
            <a:ext cx="8458200" cy="1143000"/>
          </a:xfrm>
        </p:spPr>
        <p:txBody>
          <a:bodyPr/>
          <a:lstStyle/>
          <a:p>
            <a:pPr eaLnBrk="1" hangingPunct="1"/>
            <a:r>
              <a:rPr lang="en-US" sz="2800" dirty="0"/>
              <a:t>Types of aneuploidy in human </a:t>
            </a:r>
            <a:r>
              <a:rPr lang="en-US" sz="2800" dirty="0">
                <a:solidFill>
                  <a:srgbClr val="FF0000"/>
                </a:solidFill>
              </a:rPr>
              <a:t>GERM</a:t>
            </a:r>
            <a:r>
              <a:rPr lang="en-US" sz="2800" dirty="0"/>
              <a:t> cells </a:t>
            </a:r>
            <a:r>
              <a:rPr lang="en-US" alt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65CC8714-77E1-2DA3-564A-F4A2DB8D5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2133600"/>
          </a:xfrm>
        </p:spPr>
        <p:txBody>
          <a:bodyPr/>
          <a:lstStyle/>
          <a:p>
            <a:pPr eaLnBrk="1" hangingPunct="1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nullisomy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(n-1 = 22) </a:t>
            </a:r>
          </a:p>
          <a:p>
            <a:pPr eaLnBrk="1" hangingPunct="1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disomy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(n+1 = 24) </a:t>
            </a:r>
          </a:p>
          <a:p>
            <a:pPr eaLnBrk="1" hangingPunct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trisomy (n+2 = 25) </a:t>
            </a:r>
          </a:p>
          <a:p>
            <a:pPr eaLnBrk="1" hangingPunct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tetrasomy (n+3 = 26)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CFD33246-F208-2914-2AA2-47731A06D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8382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3200" b="1" dirty="0"/>
              <a:t>Aneuploidy is caused by:</a:t>
            </a:r>
            <a:endParaRPr lang="en-US" altLang="en-US" sz="8000" b="1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60730804-0D9D-CA1B-5181-ED85843C9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2408238"/>
          </a:xfrm>
        </p:spPr>
        <p:txBody>
          <a:bodyPr/>
          <a:lstStyle/>
          <a:p>
            <a:pPr marL="495300" indent="-495300" eaLnBrk="1" hangingPunct="1">
              <a:buFont typeface="Wingdings 2" panose="05020102010507070707" pitchFamily="18" charset="2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non-separation of chromosomes in anaphase of mitosis or meiosis </a:t>
            </a:r>
          </a:p>
          <a:p>
            <a:pPr marL="495300" indent="-495300" eaLnBrk="1" hangingPunct="1">
              <a:buFont typeface="Wingdings 2" panose="05020102010507070707" pitchFamily="18" charset="2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chromosome lags in movement in the anaphase of cell division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>
            <a:extLst>
              <a:ext uri="{FF2B5EF4-FFF2-40B4-BE49-F238E27FC236}">
                <a16:creationId xmlns:a16="http://schemas.microsoft.com/office/drawing/2014/main" id="{A2B80A97-67FB-2944-B287-85DED4B0D26D}"/>
              </a:ext>
            </a:extLst>
          </p:cNvPr>
          <p:cNvGrpSpPr>
            <a:grpSpLocks/>
          </p:cNvGrpSpPr>
          <p:nvPr/>
        </p:nvGrpSpPr>
        <p:grpSpPr bwMode="auto">
          <a:xfrm>
            <a:off x="3048000" y="1143000"/>
            <a:ext cx="1066800" cy="1066800"/>
            <a:chOff x="1680" y="288"/>
            <a:chExt cx="672" cy="672"/>
          </a:xfrm>
        </p:grpSpPr>
        <p:sp>
          <p:nvSpPr>
            <p:cNvPr id="31799" name="Oval 3">
              <a:extLst>
                <a:ext uri="{FF2B5EF4-FFF2-40B4-BE49-F238E27FC236}">
                  <a16:creationId xmlns:a16="http://schemas.microsoft.com/office/drawing/2014/main" id="{F690BCA2-C260-A86F-DDAE-7E67402CF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1800" name="Group 4">
              <a:extLst>
                <a:ext uri="{FF2B5EF4-FFF2-40B4-BE49-F238E27FC236}">
                  <a16:creationId xmlns:a16="http://schemas.microsoft.com/office/drawing/2014/main" id="{A4989221-7CEF-ABCD-6BD3-4B22BC7E1C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1806" name="Freeform 5">
                <a:extLst>
                  <a:ext uri="{FF2B5EF4-FFF2-40B4-BE49-F238E27FC236}">
                    <a16:creationId xmlns:a16="http://schemas.microsoft.com/office/drawing/2014/main" id="{658EDEC6-927D-891E-B105-99ED48E19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807" name="Freeform 6">
                <a:extLst>
                  <a:ext uri="{FF2B5EF4-FFF2-40B4-BE49-F238E27FC236}">
                    <a16:creationId xmlns:a16="http://schemas.microsoft.com/office/drawing/2014/main" id="{86E9B676-07E8-3F82-6AE1-1EFD3485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808" name="Freeform 7">
                <a:extLst>
                  <a:ext uri="{FF2B5EF4-FFF2-40B4-BE49-F238E27FC236}">
                    <a16:creationId xmlns:a16="http://schemas.microsoft.com/office/drawing/2014/main" id="{B8946377-EE71-D62D-1B48-B53D7427D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809" name="Freeform 8">
                <a:extLst>
                  <a:ext uri="{FF2B5EF4-FFF2-40B4-BE49-F238E27FC236}">
                    <a16:creationId xmlns:a16="http://schemas.microsoft.com/office/drawing/2014/main" id="{A21385D3-990B-E8C6-E804-F29963E32F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801" name="Group 9">
              <a:extLst>
                <a:ext uri="{FF2B5EF4-FFF2-40B4-BE49-F238E27FC236}">
                  <a16:creationId xmlns:a16="http://schemas.microsoft.com/office/drawing/2014/main" id="{819D8233-A447-5075-DB00-89EEEC1027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1802" name="Freeform 10">
                <a:extLst>
                  <a:ext uri="{FF2B5EF4-FFF2-40B4-BE49-F238E27FC236}">
                    <a16:creationId xmlns:a16="http://schemas.microsoft.com/office/drawing/2014/main" id="{4734E9AA-5FD9-E8A9-920C-882E9015FB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803" name="Freeform 11">
                <a:extLst>
                  <a:ext uri="{FF2B5EF4-FFF2-40B4-BE49-F238E27FC236}">
                    <a16:creationId xmlns:a16="http://schemas.microsoft.com/office/drawing/2014/main" id="{5876FDA4-111A-BD1A-B666-822ADBA20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804" name="Freeform 12">
                <a:extLst>
                  <a:ext uri="{FF2B5EF4-FFF2-40B4-BE49-F238E27FC236}">
                    <a16:creationId xmlns:a16="http://schemas.microsoft.com/office/drawing/2014/main" id="{C3F3E65D-C536-0333-4E62-782BDF893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805" name="Freeform 13">
                <a:extLst>
                  <a:ext uri="{FF2B5EF4-FFF2-40B4-BE49-F238E27FC236}">
                    <a16:creationId xmlns:a16="http://schemas.microsoft.com/office/drawing/2014/main" id="{EDA4D097-D317-8BAB-EEAE-52A810FC9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1747" name="Group 14">
            <a:extLst>
              <a:ext uri="{FF2B5EF4-FFF2-40B4-BE49-F238E27FC236}">
                <a16:creationId xmlns:a16="http://schemas.microsoft.com/office/drawing/2014/main" id="{D5D0F42E-D181-284A-04D7-6086AB5460B3}"/>
              </a:ext>
            </a:extLst>
          </p:cNvPr>
          <p:cNvGrpSpPr>
            <a:grpSpLocks/>
          </p:cNvGrpSpPr>
          <p:nvPr/>
        </p:nvGrpSpPr>
        <p:grpSpPr bwMode="auto">
          <a:xfrm>
            <a:off x="1600200" y="2514600"/>
            <a:ext cx="1066800" cy="1066800"/>
            <a:chOff x="1680" y="288"/>
            <a:chExt cx="672" cy="672"/>
          </a:xfrm>
        </p:grpSpPr>
        <p:sp>
          <p:nvSpPr>
            <p:cNvPr id="31788" name="Oval 15">
              <a:extLst>
                <a:ext uri="{FF2B5EF4-FFF2-40B4-BE49-F238E27FC236}">
                  <a16:creationId xmlns:a16="http://schemas.microsoft.com/office/drawing/2014/main" id="{697A5FD0-B1FE-19DB-D489-F1C3CCB8F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1789" name="Group 16">
              <a:extLst>
                <a:ext uri="{FF2B5EF4-FFF2-40B4-BE49-F238E27FC236}">
                  <a16:creationId xmlns:a16="http://schemas.microsoft.com/office/drawing/2014/main" id="{D5282258-3571-3F54-4568-6B1F98D20F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1795" name="Freeform 17">
                <a:extLst>
                  <a:ext uri="{FF2B5EF4-FFF2-40B4-BE49-F238E27FC236}">
                    <a16:creationId xmlns:a16="http://schemas.microsoft.com/office/drawing/2014/main" id="{361C1B43-7997-AB94-77C0-1931FD55F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96" name="Freeform 18">
                <a:extLst>
                  <a:ext uri="{FF2B5EF4-FFF2-40B4-BE49-F238E27FC236}">
                    <a16:creationId xmlns:a16="http://schemas.microsoft.com/office/drawing/2014/main" id="{44EE7DBD-41A5-4E44-5F84-66294449B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97" name="Freeform 19">
                <a:extLst>
                  <a:ext uri="{FF2B5EF4-FFF2-40B4-BE49-F238E27FC236}">
                    <a16:creationId xmlns:a16="http://schemas.microsoft.com/office/drawing/2014/main" id="{CE11C3E2-F8A9-538A-4BCB-8707E4E18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98" name="Freeform 20">
                <a:extLst>
                  <a:ext uri="{FF2B5EF4-FFF2-40B4-BE49-F238E27FC236}">
                    <a16:creationId xmlns:a16="http://schemas.microsoft.com/office/drawing/2014/main" id="{F2C3E7C1-41FE-856C-15D5-D97138B79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790" name="Group 21">
              <a:extLst>
                <a:ext uri="{FF2B5EF4-FFF2-40B4-BE49-F238E27FC236}">
                  <a16:creationId xmlns:a16="http://schemas.microsoft.com/office/drawing/2014/main" id="{7E2FCF1B-43DB-A314-2D8F-2581E1FC68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1791" name="Freeform 22">
                <a:extLst>
                  <a:ext uri="{FF2B5EF4-FFF2-40B4-BE49-F238E27FC236}">
                    <a16:creationId xmlns:a16="http://schemas.microsoft.com/office/drawing/2014/main" id="{CF4E2C91-9EF1-0F31-5ED9-52AD277F05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92" name="Freeform 23">
                <a:extLst>
                  <a:ext uri="{FF2B5EF4-FFF2-40B4-BE49-F238E27FC236}">
                    <a16:creationId xmlns:a16="http://schemas.microsoft.com/office/drawing/2014/main" id="{1DFA365E-F840-803D-C8A9-7A8565C16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93" name="Freeform 24">
                <a:extLst>
                  <a:ext uri="{FF2B5EF4-FFF2-40B4-BE49-F238E27FC236}">
                    <a16:creationId xmlns:a16="http://schemas.microsoft.com/office/drawing/2014/main" id="{26ABA5D6-5361-22A6-2CB1-3D5C44725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94" name="Freeform 25">
                <a:extLst>
                  <a:ext uri="{FF2B5EF4-FFF2-40B4-BE49-F238E27FC236}">
                    <a16:creationId xmlns:a16="http://schemas.microsoft.com/office/drawing/2014/main" id="{993C0D0F-12EC-CD7A-6BB7-A2A4DE61B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1748" name="Oval 26">
            <a:extLst>
              <a:ext uri="{FF2B5EF4-FFF2-40B4-BE49-F238E27FC236}">
                <a16:creationId xmlns:a16="http://schemas.microsoft.com/office/drawing/2014/main" id="{7725CC6E-505A-C2AB-0ACA-0B9B3CE2A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2590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1749" name="Oval 27">
            <a:extLst>
              <a:ext uri="{FF2B5EF4-FFF2-40B4-BE49-F238E27FC236}">
                <a16:creationId xmlns:a16="http://schemas.microsoft.com/office/drawing/2014/main" id="{B97BF7EC-15D0-5E38-E5F8-E47835EE7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5400" y="4114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1750" name="Oval 28">
            <a:extLst>
              <a:ext uri="{FF2B5EF4-FFF2-40B4-BE49-F238E27FC236}">
                <a16:creationId xmlns:a16="http://schemas.microsoft.com/office/drawing/2014/main" id="{7C4C8C03-D53E-99E5-B133-24D3E9DCB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4114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1751" name="Line 29">
            <a:extLst>
              <a:ext uri="{FF2B5EF4-FFF2-40B4-BE49-F238E27FC236}">
                <a16:creationId xmlns:a16="http://schemas.microsoft.com/office/drawing/2014/main" id="{90656413-4DEE-1842-0F0D-C4DDC4896FD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43200" y="22860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752" name="Line 30">
            <a:extLst>
              <a:ext uri="{FF2B5EF4-FFF2-40B4-BE49-F238E27FC236}">
                <a16:creationId xmlns:a16="http://schemas.microsoft.com/office/drawing/2014/main" id="{038C2821-D57F-C73D-7789-C18A17A3C56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240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753" name="Line 31">
            <a:extLst>
              <a:ext uri="{FF2B5EF4-FFF2-40B4-BE49-F238E27FC236}">
                <a16:creationId xmlns:a16="http://schemas.microsoft.com/office/drawing/2014/main" id="{D2AEF55E-6015-E811-16B0-2F3C2C3A6A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910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754" name="Line 32">
            <a:extLst>
              <a:ext uri="{FF2B5EF4-FFF2-40B4-BE49-F238E27FC236}">
                <a16:creationId xmlns:a16="http://schemas.microsoft.com/office/drawing/2014/main" id="{17FCDA0F-AA87-EDFC-B421-78E82FBB6577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51816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755" name="Line 33">
            <a:extLst>
              <a:ext uri="{FF2B5EF4-FFF2-40B4-BE49-F238E27FC236}">
                <a16:creationId xmlns:a16="http://schemas.microsoft.com/office/drawing/2014/main" id="{9B0BB910-5BED-B63A-51D4-E0131F983171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3962400" y="22860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756" name="Line 34">
            <a:extLst>
              <a:ext uri="{FF2B5EF4-FFF2-40B4-BE49-F238E27FC236}">
                <a16:creationId xmlns:a16="http://schemas.microsoft.com/office/drawing/2014/main" id="{D0B80DB1-3C42-5BA6-F3BF-69936A1B728D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24384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757" name="Line 35">
            <a:extLst>
              <a:ext uri="{FF2B5EF4-FFF2-40B4-BE49-F238E27FC236}">
                <a16:creationId xmlns:a16="http://schemas.microsoft.com/office/drawing/2014/main" id="{47D23622-466F-FBFF-2116-CB2009D11F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2362200"/>
            <a:ext cx="1905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758" name="Text Box 36">
            <a:extLst>
              <a:ext uri="{FF2B5EF4-FFF2-40B4-BE49-F238E27FC236}">
                <a16:creationId xmlns:a16="http://schemas.microsoft.com/office/drawing/2014/main" id="{80CCE1F0-2BBD-41DC-74E9-2A175272B8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533400"/>
            <a:ext cx="685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2000" b="0">
              <a:solidFill>
                <a:srgbClr val="CCFF66"/>
              </a:solidFill>
              <a:latin typeface="Arial Black" panose="020B0A04020102020204" pitchFamily="34" charset="0"/>
            </a:endParaRPr>
          </a:p>
        </p:txBody>
      </p:sp>
      <p:sp>
        <p:nvSpPr>
          <p:cNvPr id="31761" name="Text Box 39">
            <a:extLst>
              <a:ext uri="{FF2B5EF4-FFF2-40B4-BE49-F238E27FC236}">
                <a16:creationId xmlns:a16="http://schemas.microsoft.com/office/drawing/2014/main" id="{B4EB6EFC-9194-92E5-C627-32982171E2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589588"/>
            <a:ext cx="2016125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cs typeface="Arial" panose="020B0604020202020204" pitchFamily="34" charset="0"/>
              </a:rPr>
              <a:t>50% </a:t>
            </a:r>
            <a:r>
              <a:rPr lang="en-US" altLang="en-US" sz="1600" dirty="0">
                <a:cs typeface="Arial" panose="020B0604020202020204" pitchFamily="34" charset="0"/>
              </a:rPr>
              <a:t>DISOMIC GAMETES </a:t>
            </a:r>
            <a:r>
              <a:rPr lang="sr-Cyrl-CS" alt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(</a:t>
            </a:r>
            <a:r>
              <a:rPr lang="en-US" alt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n</a:t>
            </a:r>
            <a:r>
              <a:rPr lang="sr-Cyrl-CS" alt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+ 1 =24)</a:t>
            </a:r>
          </a:p>
        </p:txBody>
      </p:sp>
      <p:sp>
        <p:nvSpPr>
          <p:cNvPr id="31762" name="Text Box 40">
            <a:extLst>
              <a:ext uri="{FF2B5EF4-FFF2-40B4-BE49-F238E27FC236}">
                <a16:creationId xmlns:a16="http://schemas.microsoft.com/office/drawing/2014/main" id="{75578D21-F677-6F13-22F5-C89F4EA810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5562600"/>
            <a:ext cx="2016125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cs typeface="Arial" panose="020B0604020202020204" pitchFamily="34" charset="0"/>
              </a:rPr>
              <a:t>50% </a:t>
            </a:r>
            <a:r>
              <a:rPr lang="en-US" altLang="en-US" sz="1600" dirty="0">
                <a:cs typeface="Arial" panose="020B0604020202020204" pitchFamily="34" charset="0"/>
              </a:rPr>
              <a:t>NULLISOMIC GAMETES </a:t>
            </a:r>
            <a:r>
              <a:rPr lang="sr-Cyrl-CS" altLang="en-US" sz="1600" dirty="0">
                <a:solidFill>
                  <a:srgbClr val="00B050"/>
                </a:solidFill>
                <a:cs typeface="Arial" panose="020B0604020202020204" pitchFamily="34" charset="0"/>
              </a:rPr>
              <a:t>(</a:t>
            </a:r>
            <a:r>
              <a:rPr lang="en-US" altLang="en-US" sz="1600" dirty="0">
                <a:solidFill>
                  <a:srgbClr val="00B050"/>
                </a:solidFill>
                <a:cs typeface="Arial" panose="020B0604020202020204" pitchFamily="34" charset="0"/>
              </a:rPr>
              <a:t>n</a:t>
            </a:r>
            <a:r>
              <a:rPr lang="sr-Cyrl-CS" altLang="en-US" sz="1600" dirty="0">
                <a:solidFill>
                  <a:srgbClr val="00B050"/>
                </a:solidFill>
                <a:cs typeface="Arial" panose="020B0604020202020204" pitchFamily="34" charset="0"/>
              </a:rPr>
              <a:t> </a:t>
            </a:r>
            <a:r>
              <a:rPr lang="en-US" altLang="en-US" sz="1600" dirty="0">
                <a:solidFill>
                  <a:srgbClr val="00B050"/>
                </a:solidFill>
                <a:cs typeface="Arial" panose="020B0604020202020204" pitchFamily="34" charset="0"/>
              </a:rPr>
              <a:t>- 1 =22)</a:t>
            </a:r>
          </a:p>
        </p:txBody>
      </p:sp>
      <p:grpSp>
        <p:nvGrpSpPr>
          <p:cNvPr id="31763" name="Group 41">
            <a:extLst>
              <a:ext uri="{FF2B5EF4-FFF2-40B4-BE49-F238E27FC236}">
                <a16:creationId xmlns:a16="http://schemas.microsoft.com/office/drawing/2014/main" id="{F1B9E710-B4BC-1BA4-0A80-059018795B49}"/>
              </a:ext>
            </a:extLst>
          </p:cNvPr>
          <p:cNvGrpSpPr>
            <a:grpSpLocks/>
          </p:cNvGrpSpPr>
          <p:nvPr/>
        </p:nvGrpSpPr>
        <p:grpSpPr bwMode="auto">
          <a:xfrm>
            <a:off x="2195513" y="4149725"/>
            <a:ext cx="1066800" cy="1066800"/>
            <a:chOff x="1680" y="288"/>
            <a:chExt cx="672" cy="672"/>
          </a:xfrm>
        </p:grpSpPr>
        <p:sp>
          <p:nvSpPr>
            <p:cNvPr id="31777" name="Oval 42">
              <a:extLst>
                <a:ext uri="{FF2B5EF4-FFF2-40B4-BE49-F238E27FC236}">
                  <a16:creationId xmlns:a16="http://schemas.microsoft.com/office/drawing/2014/main" id="{529BED60-3008-6600-5327-1AF4634D3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1778" name="Group 43">
              <a:extLst>
                <a:ext uri="{FF2B5EF4-FFF2-40B4-BE49-F238E27FC236}">
                  <a16:creationId xmlns:a16="http://schemas.microsoft.com/office/drawing/2014/main" id="{19931320-9B93-248F-B7CE-FDB98660F8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1784" name="Freeform 44">
                <a:extLst>
                  <a:ext uri="{FF2B5EF4-FFF2-40B4-BE49-F238E27FC236}">
                    <a16:creationId xmlns:a16="http://schemas.microsoft.com/office/drawing/2014/main" id="{99B294FE-C78E-B908-36F4-1FF505FBD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85" name="Freeform 45">
                <a:extLst>
                  <a:ext uri="{FF2B5EF4-FFF2-40B4-BE49-F238E27FC236}">
                    <a16:creationId xmlns:a16="http://schemas.microsoft.com/office/drawing/2014/main" id="{EDBCD364-370B-5331-9A63-72C61C1B27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86" name="Freeform 46">
                <a:extLst>
                  <a:ext uri="{FF2B5EF4-FFF2-40B4-BE49-F238E27FC236}">
                    <a16:creationId xmlns:a16="http://schemas.microsoft.com/office/drawing/2014/main" id="{7E3ED535-E76F-CC99-EF2D-F81C7D4BCD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87" name="Freeform 47">
                <a:extLst>
                  <a:ext uri="{FF2B5EF4-FFF2-40B4-BE49-F238E27FC236}">
                    <a16:creationId xmlns:a16="http://schemas.microsoft.com/office/drawing/2014/main" id="{87636465-50F3-6530-1DF6-DC604353D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779" name="Group 48">
              <a:extLst>
                <a:ext uri="{FF2B5EF4-FFF2-40B4-BE49-F238E27FC236}">
                  <a16:creationId xmlns:a16="http://schemas.microsoft.com/office/drawing/2014/main" id="{B16B0734-941B-C422-ECB3-5AB1D7F730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1780" name="Freeform 49">
                <a:extLst>
                  <a:ext uri="{FF2B5EF4-FFF2-40B4-BE49-F238E27FC236}">
                    <a16:creationId xmlns:a16="http://schemas.microsoft.com/office/drawing/2014/main" id="{F0B268FC-0608-1401-DA7A-EA8AC6B555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81" name="Freeform 50">
                <a:extLst>
                  <a:ext uri="{FF2B5EF4-FFF2-40B4-BE49-F238E27FC236}">
                    <a16:creationId xmlns:a16="http://schemas.microsoft.com/office/drawing/2014/main" id="{D80B0ED6-8584-036D-B29C-447566E456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82" name="Freeform 51">
                <a:extLst>
                  <a:ext uri="{FF2B5EF4-FFF2-40B4-BE49-F238E27FC236}">
                    <a16:creationId xmlns:a16="http://schemas.microsoft.com/office/drawing/2014/main" id="{A3725FA6-E8C4-D3BF-1063-C20B21F47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83" name="Freeform 52">
                <a:extLst>
                  <a:ext uri="{FF2B5EF4-FFF2-40B4-BE49-F238E27FC236}">
                    <a16:creationId xmlns:a16="http://schemas.microsoft.com/office/drawing/2014/main" id="{6B05898E-3951-2271-E499-45577A14FB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1764" name="Group 53">
            <a:extLst>
              <a:ext uri="{FF2B5EF4-FFF2-40B4-BE49-F238E27FC236}">
                <a16:creationId xmlns:a16="http://schemas.microsoft.com/office/drawing/2014/main" id="{87FA613E-9504-F24F-0DF4-D39F0BBA3B67}"/>
              </a:ext>
            </a:extLst>
          </p:cNvPr>
          <p:cNvGrpSpPr>
            <a:grpSpLocks/>
          </p:cNvGrpSpPr>
          <p:nvPr/>
        </p:nvGrpSpPr>
        <p:grpSpPr bwMode="auto">
          <a:xfrm>
            <a:off x="827088" y="4149725"/>
            <a:ext cx="1066800" cy="1066800"/>
            <a:chOff x="1680" y="288"/>
            <a:chExt cx="672" cy="672"/>
          </a:xfrm>
        </p:grpSpPr>
        <p:sp>
          <p:nvSpPr>
            <p:cNvPr id="31766" name="Oval 54">
              <a:extLst>
                <a:ext uri="{FF2B5EF4-FFF2-40B4-BE49-F238E27FC236}">
                  <a16:creationId xmlns:a16="http://schemas.microsoft.com/office/drawing/2014/main" id="{A81DF3DA-DE7C-2EDA-915C-13763AE4F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1767" name="Group 55">
              <a:extLst>
                <a:ext uri="{FF2B5EF4-FFF2-40B4-BE49-F238E27FC236}">
                  <a16:creationId xmlns:a16="http://schemas.microsoft.com/office/drawing/2014/main" id="{96DF53AD-240D-97C6-63D3-59034A11CE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1773" name="Freeform 56">
                <a:extLst>
                  <a:ext uri="{FF2B5EF4-FFF2-40B4-BE49-F238E27FC236}">
                    <a16:creationId xmlns:a16="http://schemas.microsoft.com/office/drawing/2014/main" id="{1708E503-090E-AFB1-B2B4-FDA5CD505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74" name="Freeform 57">
                <a:extLst>
                  <a:ext uri="{FF2B5EF4-FFF2-40B4-BE49-F238E27FC236}">
                    <a16:creationId xmlns:a16="http://schemas.microsoft.com/office/drawing/2014/main" id="{BA7BB1D1-EBCE-A39D-08E5-322812769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75" name="Freeform 58">
                <a:extLst>
                  <a:ext uri="{FF2B5EF4-FFF2-40B4-BE49-F238E27FC236}">
                    <a16:creationId xmlns:a16="http://schemas.microsoft.com/office/drawing/2014/main" id="{F033494F-EC60-519D-B131-7902B9FD4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76" name="Freeform 59">
                <a:extLst>
                  <a:ext uri="{FF2B5EF4-FFF2-40B4-BE49-F238E27FC236}">
                    <a16:creationId xmlns:a16="http://schemas.microsoft.com/office/drawing/2014/main" id="{134FE056-BAEB-0A34-A482-969A25D7C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1768" name="Group 60">
              <a:extLst>
                <a:ext uri="{FF2B5EF4-FFF2-40B4-BE49-F238E27FC236}">
                  <a16:creationId xmlns:a16="http://schemas.microsoft.com/office/drawing/2014/main" id="{D7BE6248-2A39-BDC1-6D0B-3BA571D227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1769" name="Freeform 61">
                <a:extLst>
                  <a:ext uri="{FF2B5EF4-FFF2-40B4-BE49-F238E27FC236}">
                    <a16:creationId xmlns:a16="http://schemas.microsoft.com/office/drawing/2014/main" id="{9697723A-B2C9-14AE-40CE-F45FF4F3BF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70" name="Freeform 62">
                <a:extLst>
                  <a:ext uri="{FF2B5EF4-FFF2-40B4-BE49-F238E27FC236}">
                    <a16:creationId xmlns:a16="http://schemas.microsoft.com/office/drawing/2014/main" id="{4863B6FA-828A-D364-C801-90C95C89B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71" name="Freeform 63">
                <a:extLst>
                  <a:ext uri="{FF2B5EF4-FFF2-40B4-BE49-F238E27FC236}">
                    <a16:creationId xmlns:a16="http://schemas.microsoft.com/office/drawing/2014/main" id="{18AC23F9-CFE7-E97C-1A8E-22B1E17C6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772" name="Freeform 64">
                <a:extLst>
                  <a:ext uri="{FF2B5EF4-FFF2-40B4-BE49-F238E27FC236}">
                    <a16:creationId xmlns:a16="http://schemas.microsoft.com/office/drawing/2014/main" id="{13A411F7-A52D-FAD3-ECD6-A8D2223C6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1765" name="Rectangle 65">
            <a:extLst>
              <a:ext uri="{FF2B5EF4-FFF2-40B4-BE49-F238E27FC236}">
                <a16:creationId xmlns:a16="http://schemas.microsoft.com/office/drawing/2014/main" id="{26492832-FEC0-5528-099F-B4B76949F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152400"/>
            <a:ext cx="88392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3200" dirty="0"/>
              <a:t>Non-separation of chromosomes in the first meiotic division</a:t>
            </a:r>
            <a:endParaRPr lang="en-US" altLang="en-US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>
            <a:extLst>
              <a:ext uri="{FF2B5EF4-FFF2-40B4-BE49-F238E27FC236}">
                <a16:creationId xmlns:a16="http://schemas.microsoft.com/office/drawing/2014/main" id="{BFBF43C5-903E-E78D-6D44-2877C279F215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1143000"/>
            <a:ext cx="1066800" cy="1066800"/>
            <a:chOff x="1680" y="288"/>
            <a:chExt cx="672" cy="672"/>
          </a:xfrm>
        </p:grpSpPr>
        <p:sp>
          <p:nvSpPr>
            <p:cNvPr id="32824" name="Oval 3">
              <a:extLst>
                <a:ext uri="{FF2B5EF4-FFF2-40B4-BE49-F238E27FC236}">
                  <a16:creationId xmlns:a16="http://schemas.microsoft.com/office/drawing/2014/main" id="{3F302DDD-FF27-4253-6C9E-75FE1E71C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2825" name="Group 4">
              <a:extLst>
                <a:ext uri="{FF2B5EF4-FFF2-40B4-BE49-F238E27FC236}">
                  <a16:creationId xmlns:a16="http://schemas.microsoft.com/office/drawing/2014/main" id="{5834C99D-FA43-5D3C-C185-DA79AB79E2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2831" name="Freeform 5">
                <a:extLst>
                  <a:ext uri="{FF2B5EF4-FFF2-40B4-BE49-F238E27FC236}">
                    <a16:creationId xmlns:a16="http://schemas.microsoft.com/office/drawing/2014/main" id="{C494A8D4-D87E-2D60-24CC-8DF0D42E0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832" name="Freeform 6">
                <a:extLst>
                  <a:ext uri="{FF2B5EF4-FFF2-40B4-BE49-F238E27FC236}">
                    <a16:creationId xmlns:a16="http://schemas.microsoft.com/office/drawing/2014/main" id="{CE9D5597-A53B-0049-0902-FF69CC36B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833" name="Freeform 7">
                <a:extLst>
                  <a:ext uri="{FF2B5EF4-FFF2-40B4-BE49-F238E27FC236}">
                    <a16:creationId xmlns:a16="http://schemas.microsoft.com/office/drawing/2014/main" id="{5E9FECA7-D733-4AEF-36F8-089D51289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834" name="Freeform 8">
                <a:extLst>
                  <a:ext uri="{FF2B5EF4-FFF2-40B4-BE49-F238E27FC236}">
                    <a16:creationId xmlns:a16="http://schemas.microsoft.com/office/drawing/2014/main" id="{EE750697-7C92-F6C7-B951-9780D21E2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2826" name="Group 9">
              <a:extLst>
                <a:ext uri="{FF2B5EF4-FFF2-40B4-BE49-F238E27FC236}">
                  <a16:creationId xmlns:a16="http://schemas.microsoft.com/office/drawing/2014/main" id="{D231349D-9661-5241-7DF0-64EE8F48B9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2827" name="Freeform 10">
                <a:extLst>
                  <a:ext uri="{FF2B5EF4-FFF2-40B4-BE49-F238E27FC236}">
                    <a16:creationId xmlns:a16="http://schemas.microsoft.com/office/drawing/2014/main" id="{FAE9892A-E120-78AC-DFFE-7EF38F386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828" name="Freeform 11">
                <a:extLst>
                  <a:ext uri="{FF2B5EF4-FFF2-40B4-BE49-F238E27FC236}">
                    <a16:creationId xmlns:a16="http://schemas.microsoft.com/office/drawing/2014/main" id="{3F3399C6-3D0E-67C3-2193-5F248D5E9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829" name="Freeform 12">
                <a:extLst>
                  <a:ext uri="{FF2B5EF4-FFF2-40B4-BE49-F238E27FC236}">
                    <a16:creationId xmlns:a16="http://schemas.microsoft.com/office/drawing/2014/main" id="{9986029C-B34B-8F84-FC8D-C91E1650E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2830" name="Freeform 13">
                <a:extLst>
                  <a:ext uri="{FF2B5EF4-FFF2-40B4-BE49-F238E27FC236}">
                    <a16:creationId xmlns:a16="http://schemas.microsoft.com/office/drawing/2014/main" id="{836AF9A8-C0E5-5046-0D96-8F652805F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2771" name="Oval 14">
            <a:extLst>
              <a:ext uri="{FF2B5EF4-FFF2-40B4-BE49-F238E27FC236}">
                <a16:creationId xmlns:a16="http://schemas.microsoft.com/office/drawing/2014/main" id="{64676A7D-9B5D-A720-D811-3F654D828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5146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grpSp>
        <p:nvGrpSpPr>
          <p:cNvPr id="32772" name="Group 15">
            <a:extLst>
              <a:ext uri="{FF2B5EF4-FFF2-40B4-BE49-F238E27FC236}">
                <a16:creationId xmlns:a16="http://schemas.microsoft.com/office/drawing/2014/main" id="{EBBBA448-9945-F719-E466-0E9960630100}"/>
              </a:ext>
            </a:extLst>
          </p:cNvPr>
          <p:cNvGrpSpPr>
            <a:grpSpLocks/>
          </p:cNvGrpSpPr>
          <p:nvPr/>
        </p:nvGrpSpPr>
        <p:grpSpPr bwMode="auto">
          <a:xfrm>
            <a:off x="1752600" y="2667000"/>
            <a:ext cx="304800" cy="685800"/>
            <a:chOff x="4184" y="904"/>
            <a:chExt cx="568" cy="896"/>
          </a:xfrm>
        </p:grpSpPr>
        <p:sp>
          <p:nvSpPr>
            <p:cNvPr id="32820" name="Freeform 16">
              <a:extLst>
                <a:ext uri="{FF2B5EF4-FFF2-40B4-BE49-F238E27FC236}">
                  <a16:creationId xmlns:a16="http://schemas.microsoft.com/office/drawing/2014/main" id="{43E2D3E0-5AEE-6BE3-BBBF-0C776977E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21" name="Freeform 17">
              <a:extLst>
                <a:ext uri="{FF2B5EF4-FFF2-40B4-BE49-F238E27FC236}">
                  <a16:creationId xmlns:a16="http://schemas.microsoft.com/office/drawing/2014/main" id="{8EFA52ED-EDA0-C4FE-6678-F256991D4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22" name="Freeform 18">
              <a:extLst>
                <a:ext uri="{FF2B5EF4-FFF2-40B4-BE49-F238E27FC236}">
                  <a16:creationId xmlns:a16="http://schemas.microsoft.com/office/drawing/2014/main" id="{9242768C-1AB3-08FA-E3B1-C7005B506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23" name="Freeform 19">
              <a:extLst>
                <a:ext uri="{FF2B5EF4-FFF2-40B4-BE49-F238E27FC236}">
                  <a16:creationId xmlns:a16="http://schemas.microsoft.com/office/drawing/2014/main" id="{890D1208-B25B-38DD-B9B8-3BC866A52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32773" name="Oval 20">
            <a:extLst>
              <a:ext uri="{FF2B5EF4-FFF2-40B4-BE49-F238E27FC236}">
                <a16:creationId xmlns:a16="http://schemas.microsoft.com/office/drawing/2014/main" id="{6ECE31E0-7A4F-A4F1-8899-62C7A50C2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2590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2774" name="Oval 21">
            <a:extLst>
              <a:ext uri="{FF2B5EF4-FFF2-40B4-BE49-F238E27FC236}">
                <a16:creationId xmlns:a16="http://schemas.microsoft.com/office/drawing/2014/main" id="{F1DAE47D-C1D9-7BB6-4A49-95E181E96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114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2775" name="Oval 22">
            <a:extLst>
              <a:ext uri="{FF2B5EF4-FFF2-40B4-BE49-F238E27FC236}">
                <a16:creationId xmlns:a16="http://schemas.microsoft.com/office/drawing/2014/main" id="{245D583A-78E4-2B2E-6D96-878BCBD36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114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2776" name="Oval 23">
            <a:extLst>
              <a:ext uri="{FF2B5EF4-FFF2-40B4-BE49-F238E27FC236}">
                <a16:creationId xmlns:a16="http://schemas.microsoft.com/office/drawing/2014/main" id="{40D8CD51-1D5A-1191-37CE-AABAAA546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0386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2777" name="Oval 24">
            <a:extLst>
              <a:ext uri="{FF2B5EF4-FFF2-40B4-BE49-F238E27FC236}">
                <a16:creationId xmlns:a16="http://schemas.microsoft.com/office/drawing/2014/main" id="{683FB1AC-1398-DFC5-92F9-DF74ACA64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4114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2778" name="Line 25">
            <a:extLst>
              <a:ext uri="{FF2B5EF4-FFF2-40B4-BE49-F238E27FC236}">
                <a16:creationId xmlns:a16="http://schemas.microsoft.com/office/drawing/2014/main" id="{FB711061-F1AE-92D2-E4F6-732D25E3A9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4600" y="22860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79" name="Line 26">
            <a:extLst>
              <a:ext uri="{FF2B5EF4-FFF2-40B4-BE49-F238E27FC236}">
                <a16:creationId xmlns:a16="http://schemas.microsoft.com/office/drawing/2014/main" id="{C0F7EDD1-B319-8E36-8B72-20E0F9BD83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54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80" name="Line 27">
            <a:extLst>
              <a:ext uri="{FF2B5EF4-FFF2-40B4-BE49-F238E27FC236}">
                <a16:creationId xmlns:a16="http://schemas.microsoft.com/office/drawing/2014/main" id="{1F803FC2-0B8C-8CF8-ED9F-2DD74B4DED4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624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81" name="Line 28">
            <a:extLst>
              <a:ext uri="{FF2B5EF4-FFF2-40B4-BE49-F238E27FC236}">
                <a16:creationId xmlns:a16="http://schemas.microsoft.com/office/drawing/2014/main" id="{8F0A63A5-4D7B-683E-9EDC-B98E08852AC2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49530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82" name="Line 29">
            <a:extLst>
              <a:ext uri="{FF2B5EF4-FFF2-40B4-BE49-F238E27FC236}">
                <a16:creationId xmlns:a16="http://schemas.microsoft.com/office/drawing/2014/main" id="{D25E24EA-E997-4FA3-B282-80953BFDA1C1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3733800" y="22860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83" name="Line 30">
            <a:extLst>
              <a:ext uri="{FF2B5EF4-FFF2-40B4-BE49-F238E27FC236}">
                <a16:creationId xmlns:a16="http://schemas.microsoft.com/office/drawing/2014/main" id="{BEA06D75-72E1-570E-EA02-1D19C56155B7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22098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84" name="Line 31">
            <a:extLst>
              <a:ext uri="{FF2B5EF4-FFF2-40B4-BE49-F238E27FC236}">
                <a16:creationId xmlns:a16="http://schemas.microsoft.com/office/drawing/2014/main" id="{6004FF2E-98CA-2979-27D9-AEA45201907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3810000"/>
            <a:ext cx="1905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2785" name="Text Box 32">
            <a:extLst>
              <a:ext uri="{FF2B5EF4-FFF2-40B4-BE49-F238E27FC236}">
                <a16:creationId xmlns:a16="http://schemas.microsoft.com/office/drawing/2014/main" id="{BD6377DB-EA83-3753-8C5D-3389483E4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200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3200" dirty="0"/>
              <a:t>Non-separation of chromosomes in the second meiotic division</a:t>
            </a:r>
            <a:endParaRPr lang="en-US" altLang="en-US" sz="3200" dirty="0"/>
          </a:p>
        </p:txBody>
      </p:sp>
      <p:sp>
        <p:nvSpPr>
          <p:cNvPr id="32788" name="Text Box 35">
            <a:extLst>
              <a:ext uri="{FF2B5EF4-FFF2-40B4-BE49-F238E27FC236}">
                <a16:creationId xmlns:a16="http://schemas.microsoft.com/office/drawing/2014/main" id="{CAAEAAC7-06A1-82C1-4CB0-38D0CAD9B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446713"/>
            <a:ext cx="2043113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latin typeface="Times New Roman" panose="02020603050405020304" pitchFamily="18" charset="0"/>
              </a:rPr>
              <a:t>50% </a:t>
            </a:r>
            <a:r>
              <a:rPr lang="en-US" altLang="en-US" sz="1600" dirty="0">
                <a:latin typeface="Times New Roman" panose="02020603050405020304" pitchFamily="18" charset="0"/>
              </a:rPr>
              <a:t>DISOMIC GAMETES </a:t>
            </a:r>
            <a:r>
              <a:rPr lang="sr-Cyrl-CS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n+ 1 =24)</a:t>
            </a:r>
          </a:p>
        </p:txBody>
      </p:sp>
      <p:grpSp>
        <p:nvGrpSpPr>
          <p:cNvPr id="32789" name="Group 37">
            <a:extLst>
              <a:ext uri="{FF2B5EF4-FFF2-40B4-BE49-F238E27FC236}">
                <a16:creationId xmlns:a16="http://schemas.microsoft.com/office/drawing/2014/main" id="{CB5E4E12-23D3-3C6A-367D-912EEA79F220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2743200"/>
            <a:ext cx="304800" cy="685800"/>
            <a:chOff x="4184" y="904"/>
            <a:chExt cx="568" cy="896"/>
          </a:xfrm>
        </p:grpSpPr>
        <p:sp>
          <p:nvSpPr>
            <p:cNvPr id="32816" name="Freeform 38">
              <a:extLst>
                <a:ext uri="{FF2B5EF4-FFF2-40B4-BE49-F238E27FC236}">
                  <a16:creationId xmlns:a16="http://schemas.microsoft.com/office/drawing/2014/main" id="{44535C3A-1B11-CDEC-7F09-ED16C4CF8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17" name="Freeform 39">
              <a:extLst>
                <a:ext uri="{FF2B5EF4-FFF2-40B4-BE49-F238E27FC236}">
                  <a16:creationId xmlns:a16="http://schemas.microsoft.com/office/drawing/2014/main" id="{C55A78CB-3093-2129-CF2B-EE9641495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18" name="Freeform 40">
              <a:extLst>
                <a:ext uri="{FF2B5EF4-FFF2-40B4-BE49-F238E27FC236}">
                  <a16:creationId xmlns:a16="http://schemas.microsoft.com/office/drawing/2014/main" id="{76DF07F3-8E50-470E-C491-6EEE3C6A1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19" name="Freeform 41">
              <a:extLst>
                <a:ext uri="{FF2B5EF4-FFF2-40B4-BE49-F238E27FC236}">
                  <a16:creationId xmlns:a16="http://schemas.microsoft.com/office/drawing/2014/main" id="{F6E54173-AF33-BE1F-AAA1-91BAEAC54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2790" name="Group 42">
            <a:extLst>
              <a:ext uri="{FF2B5EF4-FFF2-40B4-BE49-F238E27FC236}">
                <a16:creationId xmlns:a16="http://schemas.microsoft.com/office/drawing/2014/main" id="{1AE0CBA6-6089-0659-4726-89879AE08207}"/>
              </a:ext>
            </a:extLst>
          </p:cNvPr>
          <p:cNvGrpSpPr>
            <a:grpSpLocks/>
          </p:cNvGrpSpPr>
          <p:nvPr/>
        </p:nvGrpSpPr>
        <p:grpSpPr bwMode="auto">
          <a:xfrm>
            <a:off x="1331913" y="4221163"/>
            <a:ext cx="304800" cy="685800"/>
            <a:chOff x="4184" y="904"/>
            <a:chExt cx="568" cy="896"/>
          </a:xfrm>
        </p:grpSpPr>
        <p:sp>
          <p:nvSpPr>
            <p:cNvPr id="32812" name="Freeform 43">
              <a:extLst>
                <a:ext uri="{FF2B5EF4-FFF2-40B4-BE49-F238E27FC236}">
                  <a16:creationId xmlns:a16="http://schemas.microsoft.com/office/drawing/2014/main" id="{C7C404C3-0FE5-7B9F-4552-1EA44C60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13" name="Freeform 44">
              <a:extLst>
                <a:ext uri="{FF2B5EF4-FFF2-40B4-BE49-F238E27FC236}">
                  <a16:creationId xmlns:a16="http://schemas.microsoft.com/office/drawing/2014/main" id="{AFFCF054-4F9E-78A5-B2A9-3969CC346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14" name="Freeform 45">
              <a:extLst>
                <a:ext uri="{FF2B5EF4-FFF2-40B4-BE49-F238E27FC236}">
                  <a16:creationId xmlns:a16="http://schemas.microsoft.com/office/drawing/2014/main" id="{633001AD-52BE-071B-E308-5262EB2DC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15" name="Freeform 46">
              <a:extLst>
                <a:ext uri="{FF2B5EF4-FFF2-40B4-BE49-F238E27FC236}">
                  <a16:creationId xmlns:a16="http://schemas.microsoft.com/office/drawing/2014/main" id="{7FDCF952-6A34-D98E-02C5-5E493599F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2791" name="Group 47">
            <a:extLst>
              <a:ext uri="{FF2B5EF4-FFF2-40B4-BE49-F238E27FC236}">
                <a16:creationId xmlns:a16="http://schemas.microsoft.com/office/drawing/2014/main" id="{90BCDFFB-FF93-852A-918F-81D484B9E753}"/>
              </a:ext>
            </a:extLst>
          </p:cNvPr>
          <p:cNvGrpSpPr>
            <a:grpSpLocks/>
          </p:cNvGrpSpPr>
          <p:nvPr/>
        </p:nvGrpSpPr>
        <p:grpSpPr bwMode="auto">
          <a:xfrm>
            <a:off x="900113" y="4221163"/>
            <a:ext cx="304800" cy="685800"/>
            <a:chOff x="4184" y="904"/>
            <a:chExt cx="568" cy="896"/>
          </a:xfrm>
        </p:grpSpPr>
        <p:sp>
          <p:nvSpPr>
            <p:cNvPr id="32808" name="Freeform 48">
              <a:extLst>
                <a:ext uri="{FF2B5EF4-FFF2-40B4-BE49-F238E27FC236}">
                  <a16:creationId xmlns:a16="http://schemas.microsoft.com/office/drawing/2014/main" id="{CD83C947-DB36-BBE6-F17F-6A9F6BFB4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09" name="Freeform 49">
              <a:extLst>
                <a:ext uri="{FF2B5EF4-FFF2-40B4-BE49-F238E27FC236}">
                  <a16:creationId xmlns:a16="http://schemas.microsoft.com/office/drawing/2014/main" id="{F4BA7B9F-2B52-94CF-266E-9CB0F032E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10" name="Freeform 50">
              <a:extLst>
                <a:ext uri="{FF2B5EF4-FFF2-40B4-BE49-F238E27FC236}">
                  <a16:creationId xmlns:a16="http://schemas.microsoft.com/office/drawing/2014/main" id="{46510EEF-5635-5DCE-85D5-1941F964F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11" name="Freeform 51">
              <a:extLst>
                <a:ext uri="{FF2B5EF4-FFF2-40B4-BE49-F238E27FC236}">
                  <a16:creationId xmlns:a16="http://schemas.microsoft.com/office/drawing/2014/main" id="{097230B7-7D0E-DBA3-2CBD-0B8E57530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2792" name="Group 52">
            <a:extLst>
              <a:ext uri="{FF2B5EF4-FFF2-40B4-BE49-F238E27FC236}">
                <a16:creationId xmlns:a16="http://schemas.microsoft.com/office/drawing/2014/main" id="{8E898E79-1E03-A403-150D-7EBDA2A9E6EC}"/>
              </a:ext>
            </a:extLst>
          </p:cNvPr>
          <p:cNvGrpSpPr>
            <a:grpSpLocks/>
          </p:cNvGrpSpPr>
          <p:nvPr/>
        </p:nvGrpSpPr>
        <p:grpSpPr bwMode="auto">
          <a:xfrm>
            <a:off x="3708400" y="4292600"/>
            <a:ext cx="304800" cy="685800"/>
            <a:chOff x="4184" y="904"/>
            <a:chExt cx="568" cy="896"/>
          </a:xfrm>
        </p:grpSpPr>
        <p:sp>
          <p:nvSpPr>
            <p:cNvPr id="32804" name="Freeform 53">
              <a:extLst>
                <a:ext uri="{FF2B5EF4-FFF2-40B4-BE49-F238E27FC236}">
                  <a16:creationId xmlns:a16="http://schemas.microsoft.com/office/drawing/2014/main" id="{BDC3DD2C-C6CD-BDC9-76B0-7C0164D80E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05" name="Freeform 54">
              <a:extLst>
                <a:ext uri="{FF2B5EF4-FFF2-40B4-BE49-F238E27FC236}">
                  <a16:creationId xmlns:a16="http://schemas.microsoft.com/office/drawing/2014/main" id="{010D7393-002A-A914-6F5C-B9AEFEA2C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06" name="Freeform 55">
              <a:extLst>
                <a:ext uri="{FF2B5EF4-FFF2-40B4-BE49-F238E27FC236}">
                  <a16:creationId xmlns:a16="http://schemas.microsoft.com/office/drawing/2014/main" id="{1763DC4C-2165-E486-B327-8BFD12A7D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07" name="Freeform 56">
              <a:extLst>
                <a:ext uri="{FF2B5EF4-FFF2-40B4-BE49-F238E27FC236}">
                  <a16:creationId xmlns:a16="http://schemas.microsoft.com/office/drawing/2014/main" id="{1367E52C-2892-1E0E-9CF8-2474D8A8E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2793" name="Group 57">
            <a:extLst>
              <a:ext uri="{FF2B5EF4-FFF2-40B4-BE49-F238E27FC236}">
                <a16:creationId xmlns:a16="http://schemas.microsoft.com/office/drawing/2014/main" id="{9AC3D7BE-F1C0-CF7E-3919-217F14C8CF96}"/>
              </a:ext>
            </a:extLst>
          </p:cNvPr>
          <p:cNvGrpSpPr>
            <a:grpSpLocks/>
          </p:cNvGrpSpPr>
          <p:nvPr/>
        </p:nvGrpSpPr>
        <p:grpSpPr bwMode="auto">
          <a:xfrm>
            <a:off x="3995738" y="4292600"/>
            <a:ext cx="304800" cy="685800"/>
            <a:chOff x="4184" y="904"/>
            <a:chExt cx="568" cy="896"/>
          </a:xfrm>
        </p:grpSpPr>
        <p:sp>
          <p:nvSpPr>
            <p:cNvPr id="32800" name="Freeform 58">
              <a:extLst>
                <a:ext uri="{FF2B5EF4-FFF2-40B4-BE49-F238E27FC236}">
                  <a16:creationId xmlns:a16="http://schemas.microsoft.com/office/drawing/2014/main" id="{EDCB6809-CD64-4B7A-F62D-44690919A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01" name="Freeform 59">
              <a:extLst>
                <a:ext uri="{FF2B5EF4-FFF2-40B4-BE49-F238E27FC236}">
                  <a16:creationId xmlns:a16="http://schemas.microsoft.com/office/drawing/2014/main" id="{E8F92B4C-B6AF-4EF9-892A-49E7856E8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02" name="Freeform 60">
              <a:extLst>
                <a:ext uri="{FF2B5EF4-FFF2-40B4-BE49-F238E27FC236}">
                  <a16:creationId xmlns:a16="http://schemas.microsoft.com/office/drawing/2014/main" id="{8E547A87-EC81-59DD-B65A-976490015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2803" name="Freeform 61">
              <a:extLst>
                <a:ext uri="{FF2B5EF4-FFF2-40B4-BE49-F238E27FC236}">
                  <a16:creationId xmlns:a16="http://schemas.microsoft.com/office/drawing/2014/main" id="{89F36350-6F5D-B321-24A1-233B973BA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E4A8393-6DB1-3EC7-9E09-26B27BBB254A}"/>
              </a:ext>
            </a:extLst>
          </p:cNvPr>
          <p:cNvCxnSpPr/>
          <p:nvPr/>
        </p:nvCxnSpPr>
        <p:spPr>
          <a:xfrm flipV="1">
            <a:off x="1219200" y="5181600"/>
            <a:ext cx="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95" name="Text Box 40">
            <a:extLst>
              <a:ext uri="{FF2B5EF4-FFF2-40B4-BE49-F238E27FC236}">
                <a16:creationId xmlns:a16="http://schemas.microsoft.com/office/drawing/2014/main" id="{1F2F6B84-709A-76E2-5433-583530D524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5562600"/>
            <a:ext cx="2016125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latin typeface="Times New Roman" panose="02020603050405020304" pitchFamily="18" charset="0"/>
              </a:rPr>
              <a:t>50% </a:t>
            </a:r>
            <a:r>
              <a:rPr lang="en-US" altLang="en-US" sz="1600" dirty="0">
                <a:latin typeface="Times New Roman" panose="02020603050405020304" pitchFamily="18" charset="0"/>
              </a:rPr>
              <a:t>NULLISOMIC GAMETES </a:t>
            </a:r>
            <a:r>
              <a:rPr lang="sr-Cyrl-C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(</a:t>
            </a:r>
            <a:r>
              <a:rPr lang="en-U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n</a:t>
            </a:r>
            <a:r>
              <a:rPr lang="sr-Cyrl-C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- 1 =22)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AF02094-D82C-6A05-2BF2-EBE0EC5E7EBF}"/>
              </a:ext>
            </a:extLst>
          </p:cNvPr>
          <p:cNvCxnSpPr/>
          <p:nvPr/>
        </p:nvCxnSpPr>
        <p:spPr>
          <a:xfrm flipV="1">
            <a:off x="5410200" y="5257800"/>
            <a:ext cx="0" cy="22860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E9F2CE10-93BE-439E-14FA-D8C945437D97}"/>
              </a:ext>
            </a:extLst>
          </p:cNvPr>
          <p:cNvCxnSpPr/>
          <p:nvPr/>
        </p:nvCxnSpPr>
        <p:spPr>
          <a:xfrm flipH="1" flipV="1">
            <a:off x="2971800" y="5105400"/>
            <a:ext cx="1066800" cy="45720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5C62D97-DFDE-8C60-2A1A-8B94B2B1E374}"/>
              </a:ext>
            </a:extLst>
          </p:cNvPr>
          <p:cNvCxnSpPr/>
          <p:nvPr/>
        </p:nvCxnSpPr>
        <p:spPr>
          <a:xfrm flipV="1">
            <a:off x="2514600" y="5105400"/>
            <a:ext cx="1143000" cy="45720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99" name="Line 31">
            <a:extLst>
              <a:ext uri="{FF2B5EF4-FFF2-40B4-BE49-F238E27FC236}">
                <a16:creationId xmlns:a16="http://schemas.microsoft.com/office/drawing/2014/main" id="{EC7FF508-2D4F-9FB3-8806-C0F8C3E45162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00" y="3733800"/>
            <a:ext cx="1905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>
            <a:extLst>
              <a:ext uri="{FF2B5EF4-FFF2-40B4-BE49-F238E27FC236}">
                <a16:creationId xmlns:a16="http://schemas.microsoft.com/office/drawing/2014/main" id="{A03CCDB5-9CBE-F2B5-6628-DC5513E51F1F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1143000"/>
            <a:ext cx="1066800" cy="1066800"/>
            <a:chOff x="1680" y="288"/>
            <a:chExt cx="672" cy="672"/>
          </a:xfrm>
        </p:grpSpPr>
        <p:sp>
          <p:nvSpPr>
            <p:cNvPr id="33849" name="Oval 3">
              <a:extLst>
                <a:ext uri="{FF2B5EF4-FFF2-40B4-BE49-F238E27FC236}">
                  <a16:creationId xmlns:a16="http://schemas.microsoft.com/office/drawing/2014/main" id="{2199A703-EB75-E3DB-290B-488DA1B49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3850" name="Group 4">
              <a:extLst>
                <a:ext uri="{FF2B5EF4-FFF2-40B4-BE49-F238E27FC236}">
                  <a16:creationId xmlns:a16="http://schemas.microsoft.com/office/drawing/2014/main" id="{72B1D21C-B04D-9930-C258-EF7023CA24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3856" name="Freeform 5">
                <a:extLst>
                  <a:ext uri="{FF2B5EF4-FFF2-40B4-BE49-F238E27FC236}">
                    <a16:creationId xmlns:a16="http://schemas.microsoft.com/office/drawing/2014/main" id="{8001A57D-489A-C3E3-0148-68785D547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57" name="Freeform 6">
                <a:extLst>
                  <a:ext uri="{FF2B5EF4-FFF2-40B4-BE49-F238E27FC236}">
                    <a16:creationId xmlns:a16="http://schemas.microsoft.com/office/drawing/2014/main" id="{3EB17D37-8A81-3C2C-474E-E7D05B6254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58" name="Freeform 7">
                <a:extLst>
                  <a:ext uri="{FF2B5EF4-FFF2-40B4-BE49-F238E27FC236}">
                    <a16:creationId xmlns:a16="http://schemas.microsoft.com/office/drawing/2014/main" id="{09DBB5A5-81D6-DC57-F7D4-CAB3D4205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59" name="Freeform 8">
                <a:extLst>
                  <a:ext uri="{FF2B5EF4-FFF2-40B4-BE49-F238E27FC236}">
                    <a16:creationId xmlns:a16="http://schemas.microsoft.com/office/drawing/2014/main" id="{FF80E415-1650-4674-A6DA-81B52BB8C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3851" name="Group 9">
              <a:extLst>
                <a:ext uri="{FF2B5EF4-FFF2-40B4-BE49-F238E27FC236}">
                  <a16:creationId xmlns:a16="http://schemas.microsoft.com/office/drawing/2014/main" id="{1A056734-E64F-11AC-F807-7B90BF908A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3852" name="Freeform 10">
                <a:extLst>
                  <a:ext uri="{FF2B5EF4-FFF2-40B4-BE49-F238E27FC236}">
                    <a16:creationId xmlns:a16="http://schemas.microsoft.com/office/drawing/2014/main" id="{447B6C06-83E0-8411-DBE3-211972566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53" name="Freeform 11">
                <a:extLst>
                  <a:ext uri="{FF2B5EF4-FFF2-40B4-BE49-F238E27FC236}">
                    <a16:creationId xmlns:a16="http://schemas.microsoft.com/office/drawing/2014/main" id="{68A78E90-9E54-136A-0B41-167FB7EC8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54" name="Freeform 12">
                <a:extLst>
                  <a:ext uri="{FF2B5EF4-FFF2-40B4-BE49-F238E27FC236}">
                    <a16:creationId xmlns:a16="http://schemas.microsoft.com/office/drawing/2014/main" id="{A1A4C982-57D8-F5B5-3917-4BED4D7456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3855" name="Freeform 13">
                <a:extLst>
                  <a:ext uri="{FF2B5EF4-FFF2-40B4-BE49-F238E27FC236}">
                    <a16:creationId xmlns:a16="http://schemas.microsoft.com/office/drawing/2014/main" id="{F2FD73CD-EC14-87C1-0504-5F335DBAD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3795" name="Oval 14">
            <a:extLst>
              <a:ext uri="{FF2B5EF4-FFF2-40B4-BE49-F238E27FC236}">
                <a16:creationId xmlns:a16="http://schemas.microsoft.com/office/drawing/2014/main" id="{37E1D6B1-F5DB-E78E-B8CB-8F1AD2FA7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25146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grpSp>
        <p:nvGrpSpPr>
          <p:cNvPr id="33796" name="Group 15">
            <a:extLst>
              <a:ext uri="{FF2B5EF4-FFF2-40B4-BE49-F238E27FC236}">
                <a16:creationId xmlns:a16="http://schemas.microsoft.com/office/drawing/2014/main" id="{A59DC732-F65D-B448-FE0B-241035E169EA}"/>
              </a:ext>
            </a:extLst>
          </p:cNvPr>
          <p:cNvGrpSpPr>
            <a:grpSpLocks/>
          </p:cNvGrpSpPr>
          <p:nvPr/>
        </p:nvGrpSpPr>
        <p:grpSpPr bwMode="auto">
          <a:xfrm>
            <a:off x="1752600" y="2667000"/>
            <a:ext cx="304800" cy="685800"/>
            <a:chOff x="4184" y="904"/>
            <a:chExt cx="568" cy="896"/>
          </a:xfrm>
        </p:grpSpPr>
        <p:sp>
          <p:nvSpPr>
            <p:cNvPr id="33845" name="Freeform 16">
              <a:extLst>
                <a:ext uri="{FF2B5EF4-FFF2-40B4-BE49-F238E27FC236}">
                  <a16:creationId xmlns:a16="http://schemas.microsoft.com/office/drawing/2014/main" id="{395C2BC2-C38E-E91E-B650-2927E4F6B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46" name="Freeform 17">
              <a:extLst>
                <a:ext uri="{FF2B5EF4-FFF2-40B4-BE49-F238E27FC236}">
                  <a16:creationId xmlns:a16="http://schemas.microsoft.com/office/drawing/2014/main" id="{3F1EA43E-59A5-EF58-776E-B68129F79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47" name="Freeform 18">
              <a:extLst>
                <a:ext uri="{FF2B5EF4-FFF2-40B4-BE49-F238E27FC236}">
                  <a16:creationId xmlns:a16="http://schemas.microsoft.com/office/drawing/2014/main" id="{4D01101B-E970-C86B-24D7-D5A6577EC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48" name="Freeform 19">
              <a:extLst>
                <a:ext uri="{FF2B5EF4-FFF2-40B4-BE49-F238E27FC236}">
                  <a16:creationId xmlns:a16="http://schemas.microsoft.com/office/drawing/2014/main" id="{E90FB457-5A90-A8B2-9A1A-B80604C94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33797" name="Oval 20">
            <a:extLst>
              <a:ext uri="{FF2B5EF4-FFF2-40B4-BE49-F238E27FC236}">
                <a16:creationId xmlns:a16="http://schemas.microsoft.com/office/drawing/2014/main" id="{05F06A1E-EBCA-4B32-705D-00A6188C3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2590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3798" name="Oval 21">
            <a:extLst>
              <a:ext uri="{FF2B5EF4-FFF2-40B4-BE49-F238E27FC236}">
                <a16:creationId xmlns:a16="http://schemas.microsoft.com/office/drawing/2014/main" id="{341237FD-E3E9-DD99-7083-F577246190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114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3799" name="Oval 22">
            <a:extLst>
              <a:ext uri="{FF2B5EF4-FFF2-40B4-BE49-F238E27FC236}">
                <a16:creationId xmlns:a16="http://schemas.microsoft.com/office/drawing/2014/main" id="{06906718-FA25-57BF-FC23-0CDB87BB3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4114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3800" name="Oval 23">
            <a:extLst>
              <a:ext uri="{FF2B5EF4-FFF2-40B4-BE49-F238E27FC236}">
                <a16:creationId xmlns:a16="http://schemas.microsoft.com/office/drawing/2014/main" id="{95A757AB-6E5D-2422-FB40-3FD9E4D86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40386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3801" name="Oval 24">
            <a:extLst>
              <a:ext uri="{FF2B5EF4-FFF2-40B4-BE49-F238E27FC236}">
                <a16:creationId xmlns:a16="http://schemas.microsoft.com/office/drawing/2014/main" id="{9151BD30-ADEC-DFB0-E5C9-97D363A94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6800" y="41148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3802" name="Line 25">
            <a:extLst>
              <a:ext uri="{FF2B5EF4-FFF2-40B4-BE49-F238E27FC236}">
                <a16:creationId xmlns:a16="http://schemas.microsoft.com/office/drawing/2014/main" id="{0802CD05-23E3-8E17-794E-A212573264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4600" y="22860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803" name="Line 26">
            <a:extLst>
              <a:ext uri="{FF2B5EF4-FFF2-40B4-BE49-F238E27FC236}">
                <a16:creationId xmlns:a16="http://schemas.microsoft.com/office/drawing/2014/main" id="{8FE7B18B-9325-9A7B-0432-D6119B779FA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54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804" name="Line 27">
            <a:extLst>
              <a:ext uri="{FF2B5EF4-FFF2-40B4-BE49-F238E27FC236}">
                <a16:creationId xmlns:a16="http://schemas.microsoft.com/office/drawing/2014/main" id="{6EF2DDD2-3A23-FC7B-DB1F-0678DBAAA2E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624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805" name="Line 28">
            <a:extLst>
              <a:ext uri="{FF2B5EF4-FFF2-40B4-BE49-F238E27FC236}">
                <a16:creationId xmlns:a16="http://schemas.microsoft.com/office/drawing/2014/main" id="{06F7E900-A915-449D-DCBB-31A6C90E9BB7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49530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806" name="Line 29">
            <a:extLst>
              <a:ext uri="{FF2B5EF4-FFF2-40B4-BE49-F238E27FC236}">
                <a16:creationId xmlns:a16="http://schemas.microsoft.com/office/drawing/2014/main" id="{7A4B5D42-7CD4-4AD7-5E79-9A2075B98C4B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3733800" y="22860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807" name="Line 30">
            <a:extLst>
              <a:ext uri="{FF2B5EF4-FFF2-40B4-BE49-F238E27FC236}">
                <a16:creationId xmlns:a16="http://schemas.microsoft.com/office/drawing/2014/main" id="{EE2FAD35-F947-CB38-38EB-F5FF869345A0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2209800" y="36576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808" name="Line 31">
            <a:extLst>
              <a:ext uri="{FF2B5EF4-FFF2-40B4-BE49-F238E27FC236}">
                <a16:creationId xmlns:a16="http://schemas.microsoft.com/office/drawing/2014/main" id="{C9E87BBD-397B-BC20-BB23-BE61E6932B6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3810000"/>
            <a:ext cx="1905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809" name="Text Box 32">
            <a:extLst>
              <a:ext uri="{FF2B5EF4-FFF2-40B4-BE49-F238E27FC236}">
                <a16:creationId xmlns:a16="http://schemas.microsoft.com/office/drawing/2014/main" id="{BB32F58D-D034-CF0E-F6F9-B4E9D7C4F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088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dirty="0"/>
              <a:t>Non-separation of chromosomes in the second meiotic division in one daughter cell</a:t>
            </a:r>
            <a:endParaRPr lang="en-US" altLang="en-US" sz="3200" dirty="0"/>
          </a:p>
        </p:txBody>
      </p:sp>
      <p:sp>
        <p:nvSpPr>
          <p:cNvPr id="33812" name="Text Box 35">
            <a:extLst>
              <a:ext uri="{FF2B5EF4-FFF2-40B4-BE49-F238E27FC236}">
                <a16:creationId xmlns:a16="http://schemas.microsoft.com/office/drawing/2014/main" id="{B7CADFB4-19B9-86F9-A570-0ACD8E859A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5638800"/>
            <a:ext cx="2043113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latin typeface="Times New Roman" panose="02020603050405020304" pitchFamily="18" charset="0"/>
              </a:rPr>
              <a:t>50% </a:t>
            </a:r>
            <a:r>
              <a:rPr lang="en-US" altLang="en-US" sz="1600" dirty="0">
                <a:latin typeface="Times New Roman" panose="02020603050405020304" pitchFamily="18" charset="0"/>
              </a:rPr>
              <a:t>NORMAL GAMETES </a:t>
            </a:r>
            <a:r>
              <a:rPr lang="sr-Cyrl-CS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n</a:t>
            </a:r>
            <a:r>
              <a:rPr lang="sr-Cyrl-CS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=23)</a:t>
            </a:r>
          </a:p>
        </p:txBody>
      </p:sp>
      <p:grpSp>
        <p:nvGrpSpPr>
          <p:cNvPr id="33813" name="Group 37">
            <a:extLst>
              <a:ext uri="{FF2B5EF4-FFF2-40B4-BE49-F238E27FC236}">
                <a16:creationId xmlns:a16="http://schemas.microsoft.com/office/drawing/2014/main" id="{00239C7E-AF54-ED5E-F8F3-6C2F73A43A08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2743200"/>
            <a:ext cx="304800" cy="685800"/>
            <a:chOff x="4184" y="904"/>
            <a:chExt cx="568" cy="896"/>
          </a:xfrm>
        </p:grpSpPr>
        <p:sp>
          <p:nvSpPr>
            <p:cNvPr id="33841" name="Freeform 38">
              <a:extLst>
                <a:ext uri="{FF2B5EF4-FFF2-40B4-BE49-F238E27FC236}">
                  <a16:creationId xmlns:a16="http://schemas.microsoft.com/office/drawing/2014/main" id="{B90CD72D-CA66-BC90-C4F3-785357619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42" name="Freeform 39">
              <a:extLst>
                <a:ext uri="{FF2B5EF4-FFF2-40B4-BE49-F238E27FC236}">
                  <a16:creationId xmlns:a16="http://schemas.microsoft.com/office/drawing/2014/main" id="{FDD4293F-2850-57A1-08BD-05C3F88B4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43" name="Freeform 40">
              <a:extLst>
                <a:ext uri="{FF2B5EF4-FFF2-40B4-BE49-F238E27FC236}">
                  <a16:creationId xmlns:a16="http://schemas.microsoft.com/office/drawing/2014/main" id="{8620D51E-01E1-EB78-312D-9E8E38019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44" name="Freeform 41">
              <a:extLst>
                <a:ext uri="{FF2B5EF4-FFF2-40B4-BE49-F238E27FC236}">
                  <a16:creationId xmlns:a16="http://schemas.microsoft.com/office/drawing/2014/main" id="{3EC19E8C-5BCB-7E36-0679-62B0B664A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3814" name="Group 42">
            <a:extLst>
              <a:ext uri="{FF2B5EF4-FFF2-40B4-BE49-F238E27FC236}">
                <a16:creationId xmlns:a16="http://schemas.microsoft.com/office/drawing/2014/main" id="{F16FBA97-74B6-D00C-4CF4-C548929C0959}"/>
              </a:ext>
            </a:extLst>
          </p:cNvPr>
          <p:cNvGrpSpPr>
            <a:grpSpLocks/>
          </p:cNvGrpSpPr>
          <p:nvPr/>
        </p:nvGrpSpPr>
        <p:grpSpPr bwMode="auto">
          <a:xfrm>
            <a:off x="2438400" y="4343400"/>
            <a:ext cx="304800" cy="685800"/>
            <a:chOff x="4184" y="904"/>
            <a:chExt cx="568" cy="896"/>
          </a:xfrm>
        </p:grpSpPr>
        <p:sp>
          <p:nvSpPr>
            <p:cNvPr id="33837" name="Freeform 43">
              <a:extLst>
                <a:ext uri="{FF2B5EF4-FFF2-40B4-BE49-F238E27FC236}">
                  <a16:creationId xmlns:a16="http://schemas.microsoft.com/office/drawing/2014/main" id="{DF170077-0E33-4E03-78DB-0C112FA1F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38" name="Freeform 44">
              <a:extLst>
                <a:ext uri="{FF2B5EF4-FFF2-40B4-BE49-F238E27FC236}">
                  <a16:creationId xmlns:a16="http://schemas.microsoft.com/office/drawing/2014/main" id="{D54DA601-A6EF-E8A5-FC08-76D40C3EF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39" name="Freeform 45">
              <a:extLst>
                <a:ext uri="{FF2B5EF4-FFF2-40B4-BE49-F238E27FC236}">
                  <a16:creationId xmlns:a16="http://schemas.microsoft.com/office/drawing/2014/main" id="{5F10684E-27D6-EB5E-DD5E-13E14828D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40" name="Freeform 46">
              <a:extLst>
                <a:ext uri="{FF2B5EF4-FFF2-40B4-BE49-F238E27FC236}">
                  <a16:creationId xmlns:a16="http://schemas.microsoft.com/office/drawing/2014/main" id="{166E1728-70BF-12AB-FAAE-C9205183B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3815" name="Group 47">
            <a:extLst>
              <a:ext uri="{FF2B5EF4-FFF2-40B4-BE49-F238E27FC236}">
                <a16:creationId xmlns:a16="http://schemas.microsoft.com/office/drawing/2014/main" id="{14894ACC-842D-DD98-3C72-AD8EE22DD9C2}"/>
              </a:ext>
            </a:extLst>
          </p:cNvPr>
          <p:cNvGrpSpPr>
            <a:grpSpLocks/>
          </p:cNvGrpSpPr>
          <p:nvPr/>
        </p:nvGrpSpPr>
        <p:grpSpPr bwMode="auto">
          <a:xfrm>
            <a:off x="900113" y="4221163"/>
            <a:ext cx="304800" cy="685800"/>
            <a:chOff x="4184" y="904"/>
            <a:chExt cx="568" cy="896"/>
          </a:xfrm>
        </p:grpSpPr>
        <p:sp>
          <p:nvSpPr>
            <p:cNvPr id="33833" name="Freeform 48">
              <a:extLst>
                <a:ext uri="{FF2B5EF4-FFF2-40B4-BE49-F238E27FC236}">
                  <a16:creationId xmlns:a16="http://schemas.microsoft.com/office/drawing/2014/main" id="{CF6D9309-32E7-6F9C-38CE-FEBA5DC0A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34" name="Freeform 49">
              <a:extLst>
                <a:ext uri="{FF2B5EF4-FFF2-40B4-BE49-F238E27FC236}">
                  <a16:creationId xmlns:a16="http://schemas.microsoft.com/office/drawing/2014/main" id="{B52931F7-774C-71D7-C46A-B7A303FED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35" name="Freeform 50">
              <a:extLst>
                <a:ext uri="{FF2B5EF4-FFF2-40B4-BE49-F238E27FC236}">
                  <a16:creationId xmlns:a16="http://schemas.microsoft.com/office/drawing/2014/main" id="{21EF36A7-CFD9-604D-8DFC-97902AA06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36" name="Freeform 51">
              <a:extLst>
                <a:ext uri="{FF2B5EF4-FFF2-40B4-BE49-F238E27FC236}">
                  <a16:creationId xmlns:a16="http://schemas.microsoft.com/office/drawing/2014/main" id="{60EAE262-9DBD-6F82-48E7-5042F1252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3816" name="Group 52">
            <a:extLst>
              <a:ext uri="{FF2B5EF4-FFF2-40B4-BE49-F238E27FC236}">
                <a16:creationId xmlns:a16="http://schemas.microsoft.com/office/drawing/2014/main" id="{A31D6C2A-946F-FACB-D96C-904A7B8642C1}"/>
              </a:ext>
            </a:extLst>
          </p:cNvPr>
          <p:cNvGrpSpPr>
            <a:grpSpLocks/>
          </p:cNvGrpSpPr>
          <p:nvPr/>
        </p:nvGrpSpPr>
        <p:grpSpPr bwMode="auto">
          <a:xfrm>
            <a:off x="3708400" y="4292600"/>
            <a:ext cx="304800" cy="685800"/>
            <a:chOff x="4184" y="904"/>
            <a:chExt cx="568" cy="896"/>
          </a:xfrm>
        </p:grpSpPr>
        <p:sp>
          <p:nvSpPr>
            <p:cNvPr id="33829" name="Freeform 53">
              <a:extLst>
                <a:ext uri="{FF2B5EF4-FFF2-40B4-BE49-F238E27FC236}">
                  <a16:creationId xmlns:a16="http://schemas.microsoft.com/office/drawing/2014/main" id="{B6789B42-3D38-9913-E155-CF63376C1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30" name="Freeform 54">
              <a:extLst>
                <a:ext uri="{FF2B5EF4-FFF2-40B4-BE49-F238E27FC236}">
                  <a16:creationId xmlns:a16="http://schemas.microsoft.com/office/drawing/2014/main" id="{167F0C8B-1550-DA07-F742-F5DF31BC8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31" name="Freeform 55">
              <a:extLst>
                <a:ext uri="{FF2B5EF4-FFF2-40B4-BE49-F238E27FC236}">
                  <a16:creationId xmlns:a16="http://schemas.microsoft.com/office/drawing/2014/main" id="{437AACDF-20EE-9B28-62D5-EB79B309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32" name="Freeform 56">
              <a:extLst>
                <a:ext uri="{FF2B5EF4-FFF2-40B4-BE49-F238E27FC236}">
                  <a16:creationId xmlns:a16="http://schemas.microsoft.com/office/drawing/2014/main" id="{38824B50-9EBF-3319-59DA-C3E00BB03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33817" name="Group 57">
            <a:extLst>
              <a:ext uri="{FF2B5EF4-FFF2-40B4-BE49-F238E27FC236}">
                <a16:creationId xmlns:a16="http://schemas.microsoft.com/office/drawing/2014/main" id="{543FE67F-D6FE-1C0B-973C-508331269937}"/>
              </a:ext>
            </a:extLst>
          </p:cNvPr>
          <p:cNvGrpSpPr>
            <a:grpSpLocks/>
          </p:cNvGrpSpPr>
          <p:nvPr/>
        </p:nvGrpSpPr>
        <p:grpSpPr bwMode="auto">
          <a:xfrm>
            <a:off x="3995738" y="4292600"/>
            <a:ext cx="304800" cy="685800"/>
            <a:chOff x="4184" y="904"/>
            <a:chExt cx="568" cy="896"/>
          </a:xfrm>
        </p:grpSpPr>
        <p:sp>
          <p:nvSpPr>
            <p:cNvPr id="33825" name="Freeform 58">
              <a:extLst>
                <a:ext uri="{FF2B5EF4-FFF2-40B4-BE49-F238E27FC236}">
                  <a16:creationId xmlns:a16="http://schemas.microsoft.com/office/drawing/2014/main" id="{4FDDCB98-5E60-50A7-A97F-329D636CB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4" y="904"/>
              <a:ext cx="296" cy="464"/>
            </a:xfrm>
            <a:custGeom>
              <a:avLst/>
              <a:gdLst>
                <a:gd name="T0" fmla="*/ 280 w 296"/>
                <a:gd name="T1" fmla="*/ 440 h 464"/>
                <a:gd name="T2" fmla="*/ 40 w 296"/>
                <a:gd name="T3" fmla="*/ 200 h 464"/>
                <a:gd name="T4" fmla="*/ 40 w 296"/>
                <a:gd name="T5" fmla="*/ 56 h 464"/>
                <a:gd name="T6" fmla="*/ 136 w 296"/>
                <a:gd name="T7" fmla="*/ 56 h 464"/>
                <a:gd name="T8" fmla="*/ 280 w 296"/>
                <a:gd name="T9" fmla="*/ 440 h 4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464"/>
                <a:gd name="T17" fmla="*/ 296 w 296"/>
                <a:gd name="T18" fmla="*/ 464 h 4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464">
                  <a:moveTo>
                    <a:pt x="280" y="440"/>
                  </a:moveTo>
                  <a:cubicBezTo>
                    <a:pt x="264" y="464"/>
                    <a:pt x="80" y="264"/>
                    <a:pt x="40" y="200"/>
                  </a:cubicBezTo>
                  <a:cubicBezTo>
                    <a:pt x="0" y="136"/>
                    <a:pt x="24" y="80"/>
                    <a:pt x="40" y="56"/>
                  </a:cubicBezTo>
                  <a:cubicBezTo>
                    <a:pt x="56" y="32"/>
                    <a:pt x="88" y="0"/>
                    <a:pt x="136" y="56"/>
                  </a:cubicBezTo>
                  <a:cubicBezTo>
                    <a:pt x="184" y="112"/>
                    <a:pt x="296" y="416"/>
                    <a:pt x="280" y="44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26" name="Freeform 59">
              <a:extLst>
                <a:ext uri="{FF2B5EF4-FFF2-40B4-BE49-F238E27FC236}">
                  <a16:creationId xmlns:a16="http://schemas.microsoft.com/office/drawing/2014/main" id="{D40BA06E-9952-4BB7-E4C4-1381E0000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320"/>
              <a:ext cx="216" cy="480"/>
            </a:xfrm>
            <a:custGeom>
              <a:avLst/>
              <a:gdLst>
                <a:gd name="T0" fmla="*/ 192 w 216"/>
                <a:gd name="T1" fmla="*/ 24 h 480"/>
                <a:gd name="T2" fmla="*/ 48 w 216"/>
                <a:gd name="T3" fmla="*/ 168 h 480"/>
                <a:gd name="T4" fmla="*/ 0 w 216"/>
                <a:gd name="T5" fmla="*/ 360 h 480"/>
                <a:gd name="T6" fmla="*/ 48 w 216"/>
                <a:gd name="T7" fmla="*/ 456 h 480"/>
                <a:gd name="T8" fmla="*/ 144 w 216"/>
                <a:gd name="T9" fmla="*/ 456 h 480"/>
                <a:gd name="T10" fmla="*/ 192 w 216"/>
                <a:gd name="T11" fmla="*/ 312 h 480"/>
                <a:gd name="T12" fmla="*/ 192 w 216"/>
                <a:gd name="T13" fmla="*/ 24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480"/>
                <a:gd name="T23" fmla="*/ 216 w 216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480">
                  <a:moveTo>
                    <a:pt x="192" y="24"/>
                  </a:moveTo>
                  <a:cubicBezTo>
                    <a:pt x="168" y="0"/>
                    <a:pt x="80" y="112"/>
                    <a:pt x="48" y="168"/>
                  </a:cubicBezTo>
                  <a:cubicBezTo>
                    <a:pt x="16" y="224"/>
                    <a:pt x="0" y="312"/>
                    <a:pt x="0" y="360"/>
                  </a:cubicBezTo>
                  <a:cubicBezTo>
                    <a:pt x="0" y="408"/>
                    <a:pt x="24" y="440"/>
                    <a:pt x="48" y="456"/>
                  </a:cubicBezTo>
                  <a:cubicBezTo>
                    <a:pt x="72" y="472"/>
                    <a:pt x="120" y="480"/>
                    <a:pt x="144" y="456"/>
                  </a:cubicBezTo>
                  <a:cubicBezTo>
                    <a:pt x="168" y="432"/>
                    <a:pt x="176" y="376"/>
                    <a:pt x="192" y="312"/>
                  </a:cubicBezTo>
                  <a:cubicBezTo>
                    <a:pt x="208" y="248"/>
                    <a:pt x="216" y="48"/>
                    <a:pt x="192" y="24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27" name="Freeform 60">
              <a:extLst>
                <a:ext uri="{FF2B5EF4-FFF2-40B4-BE49-F238E27FC236}">
                  <a16:creationId xmlns:a16="http://schemas.microsoft.com/office/drawing/2014/main" id="{8E58A774-F641-C910-5918-66B3DBA99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2" y="936"/>
              <a:ext cx="296" cy="368"/>
            </a:xfrm>
            <a:custGeom>
              <a:avLst/>
              <a:gdLst>
                <a:gd name="T0" fmla="*/ 32 w 296"/>
                <a:gd name="T1" fmla="*/ 360 h 368"/>
                <a:gd name="T2" fmla="*/ 80 w 296"/>
                <a:gd name="T3" fmla="*/ 168 h 368"/>
                <a:gd name="T4" fmla="*/ 128 w 296"/>
                <a:gd name="T5" fmla="*/ 24 h 368"/>
                <a:gd name="T6" fmla="*/ 224 w 296"/>
                <a:gd name="T7" fmla="*/ 24 h 368"/>
                <a:gd name="T8" fmla="*/ 272 w 296"/>
                <a:gd name="T9" fmla="*/ 120 h 368"/>
                <a:gd name="T10" fmla="*/ 32 w 296"/>
                <a:gd name="T11" fmla="*/ 360 h 3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6"/>
                <a:gd name="T19" fmla="*/ 0 h 368"/>
                <a:gd name="T20" fmla="*/ 296 w 296"/>
                <a:gd name="T21" fmla="*/ 368 h 3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6" h="368">
                  <a:moveTo>
                    <a:pt x="32" y="360"/>
                  </a:moveTo>
                  <a:cubicBezTo>
                    <a:pt x="0" y="368"/>
                    <a:pt x="64" y="224"/>
                    <a:pt x="80" y="168"/>
                  </a:cubicBezTo>
                  <a:cubicBezTo>
                    <a:pt x="96" y="112"/>
                    <a:pt x="104" y="48"/>
                    <a:pt x="128" y="24"/>
                  </a:cubicBezTo>
                  <a:cubicBezTo>
                    <a:pt x="152" y="0"/>
                    <a:pt x="200" y="8"/>
                    <a:pt x="224" y="24"/>
                  </a:cubicBezTo>
                  <a:cubicBezTo>
                    <a:pt x="248" y="40"/>
                    <a:pt x="296" y="56"/>
                    <a:pt x="272" y="120"/>
                  </a:cubicBezTo>
                  <a:cubicBezTo>
                    <a:pt x="248" y="184"/>
                    <a:pt x="64" y="352"/>
                    <a:pt x="32" y="360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828" name="Freeform 61">
              <a:extLst>
                <a:ext uri="{FF2B5EF4-FFF2-40B4-BE49-F238E27FC236}">
                  <a16:creationId xmlns:a16="http://schemas.microsoft.com/office/drawing/2014/main" id="{DD59E341-47BE-C47C-BB00-9F0B6AD0F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0" y="1280"/>
              <a:ext cx="312" cy="472"/>
            </a:xfrm>
            <a:custGeom>
              <a:avLst/>
              <a:gdLst>
                <a:gd name="T0" fmla="*/ 24 w 312"/>
                <a:gd name="T1" fmla="*/ 16 h 472"/>
                <a:gd name="T2" fmla="*/ 216 w 312"/>
                <a:gd name="T3" fmla="*/ 160 h 472"/>
                <a:gd name="T4" fmla="*/ 312 w 312"/>
                <a:gd name="T5" fmla="*/ 400 h 472"/>
                <a:gd name="T6" fmla="*/ 216 w 312"/>
                <a:gd name="T7" fmla="*/ 448 h 472"/>
                <a:gd name="T8" fmla="*/ 72 w 312"/>
                <a:gd name="T9" fmla="*/ 256 h 472"/>
                <a:gd name="T10" fmla="*/ 24 w 312"/>
                <a:gd name="T11" fmla="*/ 16 h 4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"/>
                <a:gd name="T19" fmla="*/ 0 h 472"/>
                <a:gd name="T20" fmla="*/ 312 w 312"/>
                <a:gd name="T21" fmla="*/ 472 h 4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" h="472">
                  <a:moveTo>
                    <a:pt x="24" y="16"/>
                  </a:moveTo>
                  <a:cubicBezTo>
                    <a:pt x="48" y="0"/>
                    <a:pt x="168" y="96"/>
                    <a:pt x="216" y="160"/>
                  </a:cubicBezTo>
                  <a:cubicBezTo>
                    <a:pt x="264" y="224"/>
                    <a:pt x="312" y="352"/>
                    <a:pt x="312" y="400"/>
                  </a:cubicBezTo>
                  <a:cubicBezTo>
                    <a:pt x="312" y="448"/>
                    <a:pt x="256" y="472"/>
                    <a:pt x="216" y="448"/>
                  </a:cubicBezTo>
                  <a:cubicBezTo>
                    <a:pt x="176" y="424"/>
                    <a:pt x="104" y="328"/>
                    <a:pt x="72" y="256"/>
                  </a:cubicBezTo>
                  <a:cubicBezTo>
                    <a:pt x="40" y="184"/>
                    <a:pt x="0" y="32"/>
                    <a:pt x="24" y="16"/>
                  </a:cubicBezTo>
                  <a:close/>
                </a:path>
              </a:pathLst>
            </a:custGeom>
            <a:solidFill>
              <a:srgbClr val="00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90E764A-81D9-E46A-50D4-8B88C7A25F1F}"/>
              </a:ext>
            </a:extLst>
          </p:cNvPr>
          <p:cNvCxnSpPr/>
          <p:nvPr/>
        </p:nvCxnSpPr>
        <p:spPr>
          <a:xfrm flipV="1">
            <a:off x="1143000" y="5181600"/>
            <a:ext cx="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19" name="Text Box 40">
            <a:extLst>
              <a:ext uri="{FF2B5EF4-FFF2-40B4-BE49-F238E27FC236}">
                <a16:creationId xmlns:a16="http://schemas.microsoft.com/office/drawing/2014/main" id="{24DFACD9-A1B0-44AB-5328-2597C29E0B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638800"/>
            <a:ext cx="2016125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latin typeface="Times New Roman" panose="02020603050405020304" pitchFamily="18" charset="0"/>
              </a:rPr>
              <a:t>25% </a:t>
            </a:r>
            <a:r>
              <a:rPr lang="en-US" altLang="en-US" sz="1600" dirty="0">
                <a:latin typeface="Times New Roman" panose="02020603050405020304" pitchFamily="18" charset="0"/>
              </a:rPr>
              <a:t>NULLISOMIC GAMETES </a:t>
            </a:r>
            <a:r>
              <a:rPr lang="sr-Cyrl-CS" altLang="en-US" sz="1600" dirty="0">
                <a:latin typeface="Times New Roman" panose="02020603050405020304" pitchFamily="18" charset="0"/>
              </a:rPr>
              <a:t> </a:t>
            </a:r>
            <a:r>
              <a:rPr lang="sr-Cyrl-C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(</a:t>
            </a:r>
            <a:r>
              <a:rPr lang="en-U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n</a:t>
            </a:r>
            <a:r>
              <a:rPr lang="sr-Cyrl-C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- 1 =22)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2F35415-7455-04DE-CB21-9CF410909D0A}"/>
              </a:ext>
            </a:extLst>
          </p:cNvPr>
          <p:cNvCxnSpPr/>
          <p:nvPr/>
        </p:nvCxnSpPr>
        <p:spPr>
          <a:xfrm flipH="1" flipV="1">
            <a:off x="5715000" y="5181600"/>
            <a:ext cx="304800" cy="304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86339BB-9E62-22CA-6F59-E96F82670FD5}"/>
              </a:ext>
            </a:extLst>
          </p:cNvPr>
          <p:cNvCxnSpPr/>
          <p:nvPr/>
        </p:nvCxnSpPr>
        <p:spPr>
          <a:xfrm flipV="1">
            <a:off x="2362200" y="5181600"/>
            <a:ext cx="762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22" name="Text Box 40">
            <a:extLst>
              <a:ext uri="{FF2B5EF4-FFF2-40B4-BE49-F238E27FC236}">
                <a16:creationId xmlns:a16="http://schemas.microsoft.com/office/drawing/2014/main" id="{30E25175-FC39-B7C7-74B1-FF467DF588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5638800"/>
            <a:ext cx="2016125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latin typeface="Times New Roman" panose="02020603050405020304" pitchFamily="18" charset="0"/>
              </a:rPr>
              <a:t>25% </a:t>
            </a:r>
            <a:r>
              <a:rPr lang="en-US" altLang="en-US" sz="1600" dirty="0">
                <a:latin typeface="Times New Roman" panose="02020603050405020304" pitchFamily="18" charset="0"/>
              </a:rPr>
              <a:t>DISOMIC GAMETES </a:t>
            </a:r>
            <a:r>
              <a:rPr lang="sr-Cyrl-CS" altLang="en-US" sz="1600" dirty="0">
                <a:solidFill>
                  <a:srgbClr val="7030A0"/>
                </a:solidFill>
                <a:latin typeface="Times New Roman" panose="02020603050405020304" pitchFamily="18" charset="0"/>
              </a:rPr>
              <a:t>(</a:t>
            </a:r>
            <a:r>
              <a:rPr lang="en-US" altLang="en-US" sz="1600" dirty="0">
                <a:solidFill>
                  <a:srgbClr val="7030A0"/>
                </a:solidFill>
                <a:latin typeface="Times New Roman" panose="02020603050405020304" pitchFamily="18" charset="0"/>
              </a:rPr>
              <a:t>n</a:t>
            </a:r>
            <a:r>
              <a:rPr lang="sr-Cyrl-CS" altLang="en-US" sz="1600" dirty="0">
                <a:solidFill>
                  <a:srgbClr val="7030A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7030A0"/>
                </a:solidFill>
                <a:latin typeface="Times New Roman" panose="02020603050405020304" pitchFamily="18" charset="0"/>
              </a:rPr>
              <a:t>+ 1 =24)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57406257-911F-4CB2-DC19-39E90BB4E323}"/>
              </a:ext>
            </a:extLst>
          </p:cNvPr>
          <p:cNvCxnSpPr/>
          <p:nvPr/>
        </p:nvCxnSpPr>
        <p:spPr>
          <a:xfrm flipV="1">
            <a:off x="4114800" y="5257800"/>
            <a:ext cx="0" cy="30480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>
            <a:extLst>
              <a:ext uri="{FF2B5EF4-FFF2-40B4-BE49-F238E27FC236}">
                <a16:creationId xmlns:a16="http://schemas.microsoft.com/office/drawing/2014/main" id="{73D97470-9485-D50A-9F0B-C715DBD58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583" y="876300"/>
            <a:ext cx="8229600" cy="114300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CHROMOSOMAL ABERRATIONS</a:t>
            </a:r>
            <a:endParaRPr lang="en-US" sz="9600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4DD51211-5A0A-2B40-A948-5956501FC2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2514600"/>
            <a:ext cx="8229600" cy="2895600"/>
          </a:xfrm>
        </p:spPr>
        <p:txBody>
          <a:bodyPr/>
          <a:lstStyle/>
          <a:p>
            <a:pPr marL="457200" marR="0" indent="-457200" algn="l" eaLnBrk="1" hangingPunct="1">
              <a:buAutoNum type="arabicPeriod"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Numerical aberrations 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changes in the number of chromosomes </a:t>
            </a:r>
          </a:p>
          <a:p>
            <a:pPr marR="0" algn="l" eaLnBrk="1" hangingPunct="1"/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0" algn="l" eaLnBrk="1" hangingPunct="1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 aberrations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-changes in the chromosome structure</a:t>
            </a:r>
            <a:endParaRPr lang="en-US" alt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>
            <a:extLst>
              <a:ext uri="{FF2B5EF4-FFF2-40B4-BE49-F238E27FC236}">
                <a16:creationId xmlns:a16="http://schemas.microsoft.com/office/drawing/2014/main" id="{ACA8D6B8-BF87-97C0-9DDF-64A406BE0EA5}"/>
              </a:ext>
            </a:extLst>
          </p:cNvPr>
          <p:cNvGrpSpPr>
            <a:grpSpLocks/>
          </p:cNvGrpSpPr>
          <p:nvPr/>
        </p:nvGrpSpPr>
        <p:grpSpPr bwMode="auto">
          <a:xfrm>
            <a:off x="3059113" y="1125538"/>
            <a:ext cx="1066800" cy="1066800"/>
            <a:chOff x="1680" y="288"/>
            <a:chExt cx="672" cy="672"/>
          </a:xfrm>
        </p:grpSpPr>
        <p:sp>
          <p:nvSpPr>
            <p:cNvPr id="34890" name="Oval 3">
              <a:extLst>
                <a:ext uri="{FF2B5EF4-FFF2-40B4-BE49-F238E27FC236}">
                  <a16:creationId xmlns:a16="http://schemas.microsoft.com/office/drawing/2014/main" id="{5D5A4997-9342-A852-CE1B-32DBEEF4C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4891" name="Group 4">
              <a:extLst>
                <a:ext uri="{FF2B5EF4-FFF2-40B4-BE49-F238E27FC236}">
                  <a16:creationId xmlns:a16="http://schemas.microsoft.com/office/drawing/2014/main" id="{F79FB436-E1D8-F059-B833-27C47339F1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4897" name="Freeform 5">
                <a:extLst>
                  <a:ext uri="{FF2B5EF4-FFF2-40B4-BE49-F238E27FC236}">
                    <a16:creationId xmlns:a16="http://schemas.microsoft.com/office/drawing/2014/main" id="{E6530158-E4AB-5794-74EE-8F21E80E6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98" name="Freeform 6">
                <a:extLst>
                  <a:ext uri="{FF2B5EF4-FFF2-40B4-BE49-F238E27FC236}">
                    <a16:creationId xmlns:a16="http://schemas.microsoft.com/office/drawing/2014/main" id="{BDFB5407-8729-9AB0-0F77-1456AE100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99" name="Freeform 7">
                <a:extLst>
                  <a:ext uri="{FF2B5EF4-FFF2-40B4-BE49-F238E27FC236}">
                    <a16:creationId xmlns:a16="http://schemas.microsoft.com/office/drawing/2014/main" id="{EF59F161-4651-5F33-46D7-A45EB746E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900" name="Freeform 8">
                <a:extLst>
                  <a:ext uri="{FF2B5EF4-FFF2-40B4-BE49-F238E27FC236}">
                    <a16:creationId xmlns:a16="http://schemas.microsoft.com/office/drawing/2014/main" id="{F8619CA7-8555-3321-DD9A-E60AD0F2C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4892" name="Group 9">
              <a:extLst>
                <a:ext uri="{FF2B5EF4-FFF2-40B4-BE49-F238E27FC236}">
                  <a16:creationId xmlns:a16="http://schemas.microsoft.com/office/drawing/2014/main" id="{66E6BAF4-DD10-2D70-0603-7A75F88DDE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4893" name="Freeform 10">
                <a:extLst>
                  <a:ext uri="{FF2B5EF4-FFF2-40B4-BE49-F238E27FC236}">
                    <a16:creationId xmlns:a16="http://schemas.microsoft.com/office/drawing/2014/main" id="{F4D12A1F-E753-E40C-9E68-1F4D68A6A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94" name="Freeform 11">
                <a:extLst>
                  <a:ext uri="{FF2B5EF4-FFF2-40B4-BE49-F238E27FC236}">
                    <a16:creationId xmlns:a16="http://schemas.microsoft.com/office/drawing/2014/main" id="{FC1AFE2A-6AD2-EC4E-8784-BDD7C84AB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95" name="Freeform 12">
                <a:extLst>
                  <a:ext uri="{FF2B5EF4-FFF2-40B4-BE49-F238E27FC236}">
                    <a16:creationId xmlns:a16="http://schemas.microsoft.com/office/drawing/2014/main" id="{03726C98-7D7E-8D83-D145-C97D835B4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96" name="Freeform 13">
                <a:extLst>
                  <a:ext uri="{FF2B5EF4-FFF2-40B4-BE49-F238E27FC236}">
                    <a16:creationId xmlns:a16="http://schemas.microsoft.com/office/drawing/2014/main" id="{5DBF2D51-30A2-6FE3-F12C-54FC098B7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819" name="Group 14">
            <a:extLst>
              <a:ext uri="{FF2B5EF4-FFF2-40B4-BE49-F238E27FC236}">
                <a16:creationId xmlns:a16="http://schemas.microsoft.com/office/drawing/2014/main" id="{3E95FF30-CE44-8214-C3DA-EBF03008AA76}"/>
              </a:ext>
            </a:extLst>
          </p:cNvPr>
          <p:cNvGrpSpPr>
            <a:grpSpLocks/>
          </p:cNvGrpSpPr>
          <p:nvPr/>
        </p:nvGrpSpPr>
        <p:grpSpPr bwMode="auto">
          <a:xfrm>
            <a:off x="1600200" y="2514600"/>
            <a:ext cx="1066800" cy="1066800"/>
            <a:chOff x="1680" y="288"/>
            <a:chExt cx="672" cy="672"/>
          </a:xfrm>
        </p:grpSpPr>
        <p:sp>
          <p:nvSpPr>
            <p:cNvPr id="34879" name="Oval 15">
              <a:extLst>
                <a:ext uri="{FF2B5EF4-FFF2-40B4-BE49-F238E27FC236}">
                  <a16:creationId xmlns:a16="http://schemas.microsoft.com/office/drawing/2014/main" id="{222BBAEE-34AE-DE91-14C9-C84249D5A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4880" name="Group 16">
              <a:extLst>
                <a:ext uri="{FF2B5EF4-FFF2-40B4-BE49-F238E27FC236}">
                  <a16:creationId xmlns:a16="http://schemas.microsoft.com/office/drawing/2014/main" id="{F3F82F4A-CFEF-E157-AD4C-353F65AA2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4886" name="Freeform 17">
                <a:extLst>
                  <a:ext uri="{FF2B5EF4-FFF2-40B4-BE49-F238E27FC236}">
                    <a16:creationId xmlns:a16="http://schemas.microsoft.com/office/drawing/2014/main" id="{7D231CB3-2B1E-4F76-0BC6-99CDB0E175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87" name="Freeform 18">
                <a:extLst>
                  <a:ext uri="{FF2B5EF4-FFF2-40B4-BE49-F238E27FC236}">
                    <a16:creationId xmlns:a16="http://schemas.microsoft.com/office/drawing/2014/main" id="{8F49CE0E-BD4D-CD50-8218-8EE2CC508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88" name="Freeform 19">
                <a:extLst>
                  <a:ext uri="{FF2B5EF4-FFF2-40B4-BE49-F238E27FC236}">
                    <a16:creationId xmlns:a16="http://schemas.microsoft.com/office/drawing/2014/main" id="{05DA4C2B-D540-1429-4BBD-FAE685AE3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89" name="Freeform 20">
                <a:extLst>
                  <a:ext uri="{FF2B5EF4-FFF2-40B4-BE49-F238E27FC236}">
                    <a16:creationId xmlns:a16="http://schemas.microsoft.com/office/drawing/2014/main" id="{D02EFB97-C483-21E9-0B16-A468180C6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4881" name="Group 21">
              <a:extLst>
                <a:ext uri="{FF2B5EF4-FFF2-40B4-BE49-F238E27FC236}">
                  <a16:creationId xmlns:a16="http://schemas.microsoft.com/office/drawing/2014/main" id="{74EDE5C1-105C-0ECD-6BCD-3A456E6B39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4882" name="Freeform 22">
                <a:extLst>
                  <a:ext uri="{FF2B5EF4-FFF2-40B4-BE49-F238E27FC236}">
                    <a16:creationId xmlns:a16="http://schemas.microsoft.com/office/drawing/2014/main" id="{8A4A78EB-9597-1D1F-73E2-BB3FF897F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83" name="Freeform 23">
                <a:extLst>
                  <a:ext uri="{FF2B5EF4-FFF2-40B4-BE49-F238E27FC236}">
                    <a16:creationId xmlns:a16="http://schemas.microsoft.com/office/drawing/2014/main" id="{CD99983F-31F3-7F81-93B4-A79912062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84" name="Freeform 24">
                <a:extLst>
                  <a:ext uri="{FF2B5EF4-FFF2-40B4-BE49-F238E27FC236}">
                    <a16:creationId xmlns:a16="http://schemas.microsoft.com/office/drawing/2014/main" id="{B8E43176-3062-1694-9F7A-62FF599B1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85" name="Freeform 25">
                <a:extLst>
                  <a:ext uri="{FF2B5EF4-FFF2-40B4-BE49-F238E27FC236}">
                    <a16:creationId xmlns:a16="http://schemas.microsoft.com/office/drawing/2014/main" id="{2DE81643-C56F-DC10-19EE-1458E878F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4820" name="Oval 26">
            <a:extLst>
              <a:ext uri="{FF2B5EF4-FFF2-40B4-BE49-F238E27FC236}">
                <a16:creationId xmlns:a16="http://schemas.microsoft.com/office/drawing/2014/main" id="{CB7FB3AE-0B12-8A1B-8193-4827FC550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565400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4821" name="Oval 27">
            <a:extLst>
              <a:ext uri="{FF2B5EF4-FFF2-40B4-BE49-F238E27FC236}">
                <a16:creationId xmlns:a16="http://schemas.microsoft.com/office/drawing/2014/main" id="{7FB36F98-BDF6-A00F-7C9F-51342CEE7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4221163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4822" name="Oval 28">
            <a:extLst>
              <a:ext uri="{FF2B5EF4-FFF2-40B4-BE49-F238E27FC236}">
                <a16:creationId xmlns:a16="http://schemas.microsoft.com/office/drawing/2014/main" id="{BB6374BA-E471-FB13-1706-72E996661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4221163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4823" name="Line 29">
            <a:extLst>
              <a:ext uri="{FF2B5EF4-FFF2-40B4-BE49-F238E27FC236}">
                <a16:creationId xmlns:a16="http://schemas.microsoft.com/office/drawing/2014/main" id="{E87B749D-7A8E-2736-8E1B-41F7174E3A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43200" y="22860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824" name="Line 30">
            <a:extLst>
              <a:ext uri="{FF2B5EF4-FFF2-40B4-BE49-F238E27FC236}">
                <a16:creationId xmlns:a16="http://schemas.microsoft.com/office/drawing/2014/main" id="{639D3ABB-C80B-EE97-928D-FC2C2DF98D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87450" y="3573463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825" name="Line 31">
            <a:extLst>
              <a:ext uri="{FF2B5EF4-FFF2-40B4-BE49-F238E27FC236}">
                <a16:creationId xmlns:a16="http://schemas.microsoft.com/office/drawing/2014/main" id="{B8DFD8AE-0E10-4E96-35F6-78C779B7CCBC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5573713" y="3684588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826" name="Line 32">
            <a:extLst>
              <a:ext uri="{FF2B5EF4-FFF2-40B4-BE49-F238E27FC236}">
                <a16:creationId xmlns:a16="http://schemas.microsoft.com/office/drawing/2014/main" id="{4770483A-D251-1F7E-80CF-25066F259CAC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3962400" y="2286000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827" name="Text Box 33">
            <a:extLst>
              <a:ext uri="{FF2B5EF4-FFF2-40B4-BE49-F238E27FC236}">
                <a16:creationId xmlns:a16="http://schemas.microsoft.com/office/drawing/2014/main" id="{6C7BB762-A5A9-FB4D-362F-CEAACA145E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533400"/>
            <a:ext cx="685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sz="2000" b="0">
              <a:solidFill>
                <a:srgbClr val="CCFF66"/>
              </a:solidFill>
              <a:latin typeface="Arial Black" panose="020B0A04020102020204" pitchFamily="34" charset="0"/>
            </a:endParaRPr>
          </a:p>
        </p:txBody>
      </p:sp>
      <p:sp>
        <p:nvSpPr>
          <p:cNvPr id="34830" name="Text Box 36">
            <a:extLst>
              <a:ext uri="{FF2B5EF4-FFF2-40B4-BE49-F238E27FC236}">
                <a16:creationId xmlns:a16="http://schemas.microsoft.com/office/drawing/2014/main" id="{E0712795-7CB7-714A-8743-5D82B698DB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91200"/>
            <a:ext cx="2362200" cy="5847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latin typeface="Times New Roman" panose="02020603050405020304" pitchFamily="18" charset="0"/>
              </a:rPr>
              <a:t>25% </a:t>
            </a:r>
            <a:r>
              <a:rPr lang="en-US" altLang="en-US" sz="1600" dirty="0">
                <a:latin typeface="Times New Roman" panose="02020603050405020304" pitchFamily="18" charset="0"/>
              </a:rPr>
              <a:t>TETRASOMIC GAMETE </a:t>
            </a:r>
            <a:r>
              <a:rPr lang="sr-Cyrl-CS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en-US" sz="1600" dirty="0">
                <a:solidFill>
                  <a:srgbClr val="FF0000"/>
                </a:solidFill>
                <a:latin typeface="Times New Roman" panose="02020603050405020304" pitchFamily="18" charset="0"/>
              </a:rPr>
              <a:t>n + 3 = 26)</a:t>
            </a:r>
          </a:p>
        </p:txBody>
      </p:sp>
      <p:sp>
        <p:nvSpPr>
          <p:cNvPr id="34831" name="Text Box 37">
            <a:extLst>
              <a:ext uri="{FF2B5EF4-FFF2-40B4-BE49-F238E27FC236}">
                <a16:creationId xmlns:a16="http://schemas.microsoft.com/office/drawing/2014/main" id="{F2D0BB7C-DEC9-299A-2518-59425A0E5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5638800"/>
            <a:ext cx="2016125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altLang="en-US" sz="1600" dirty="0">
                <a:latin typeface="Times New Roman" panose="02020603050405020304" pitchFamily="18" charset="0"/>
              </a:rPr>
              <a:t>75% </a:t>
            </a:r>
            <a:r>
              <a:rPr lang="en-US" altLang="en-US" sz="1600" dirty="0">
                <a:latin typeface="Times New Roman" panose="02020603050405020304" pitchFamily="18" charset="0"/>
              </a:rPr>
              <a:t>NULLISOMIC GAMETES </a:t>
            </a:r>
            <a:r>
              <a:rPr lang="sr-Cyrl-C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(</a:t>
            </a:r>
            <a:r>
              <a:rPr lang="en-U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n</a:t>
            </a:r>
            <a:r>
              <a:rPr lang="sr-Cyrl-C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 </a:t>
            </a:r>
            <a:r>
              <a:rPr lang="en-US" altLang="en-US" sz="1600" dirty="0">
                <a:solidFill>
                  <a:srgbClr val="00B050"/>
                </a:solidFill>
                <a:latin typeface="Times New Roman" panose="02020603050405020304" pitchFamily="18" charset="0"/>
              </a:rPr>
              <a:t>- 1 =22)</a:t>
            </a:r>
          </a:p>
        </p:txBody>
      </p:sp>
      <p:grpSp>
        <p:nvGrpSpPr>
          <p:cNvPr id="34832" name="Group 38">
            <a:extLst>
              <a:ext uri="{FF2B5EF4-FFF2-40B4-BE49-F238E27FC236}">
                <a16:creationId xmlns:a16="http://schemas.microsoft.com/office/drawing/2014/main" id="{0F6DCFA6-1891-BB6B-FE20-35B3C97F5EAB}"/>
              </a:ext>
            </a:extLst>
          </p:cNvPr>
          <p:cNvGrpSpPr>
            <a:grpSpLocks/>
          </p:cNvGrpSpPr>
          <p:nvPr/>
        </p:nvGrpSpPr>
        <p:grpSpPr bwMode="auto">
          <a:xfrm>
            <a:off x="1116013" y="4149725"/>
            <a:ext cx="1223962" cy="1066800"/>
            <a:chOff x="1680" y="288"/>
            <a:chExt cx="672" cy="672"/>
          </a:xfrm>
        </p:grpSpPr>
        <p:sp>
          <p:nvSpPr>
            <p:cNvPr id="34868" name="Oval 39">
              <a:extLst>
                <a:ext uri="{FF2B5EF4-FFF2-40B4-BE49-F238E27FC236}">
                  <a16:creationId xmlns:a16="http://schemas.microsoft.com/office/drawing/2014/main" id="{114FD68C-F141-8B9D-4C08-18C5753FA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4869" name="Group 40">
              <a:extLst>
                <a:ext uri="{FF2B5EF4-FFF2-40B4-BE49-F238E27FC236}">
                  <a16:creationId xmlns:a16="http://schemas.microsoft.com/office/drawing/2014/main" id="{53246AA0-6E9E-1681-2C01-D1ED1ADEE1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4875" name="Freeform 41">
                <a:extLst>
                  <a:ext uri="{FF2B5EF4-FFF2-40B4-BE49-F238E27FC236}">
                    <a16:creationId xmlns:a16="http://schemas.microsoft.com/office/drawing/2014/main" id="{F19494C6-8251-7AB1-044E-002AFEEF3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76" name="Freeform 42">
                <a:extLst>
                  <a:ext uri="{FF2B5EF4-FFF2-40B4-BE49-F238E27FC236}">
                    <a16:creationId xmlns:a16="http://schemas.microsoft.com/office/drawing/2014/main" id="{B7561478-4AED-63E0-2ECF-88982BA72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77" name="Freeform 43">
                <a:extLst>
                  <a:ext uri="{FF2B5EF4-FFF2-40B4-BE49-F238E27FC236}">
                    <a16:creationId xmlns:a16="http://schemas.microsoft.com/office/drawing/2014/main" id="{8DCD5403-FEB6-E26C-92FD-68E2402A9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78" name="Freeform 44">
                <a:extLst>
                  <a:ext uri="{FF2B5EF4-FFF2-40B4-BE49-F238E27FC236}">
                    <a16:creationId xmlns:a16="http://schemas.microsoft.com/office/drawing/2014/main" id="{D7C5E962-E458-C268-9B01-327EE5486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4870" name="Group 45">
              <a:extLst>
                <a:ext uri="{FF2B5EF4-FFF2-40B4-BE49-F238E27FC236}">
                  <a16:creationId xmlns:a16="http://schemas.microsoft.com/office/drawing/2014/main" id="{2DC5A5F2-D9D8-9DB4-2F12-45F96CC3D5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4871" name="Freeform 46">
                <a:extLst>
                  <a:ext uri="{FF2B5EF4-FFF2-40B4-BE49-F238E27FC236}">
                    <a16:creationId xmlns:a16="http://schemas.microsoft.com/office/drawing/2014/main" id="{FD9B1D91-8FF0-FF66-A15F-F3FF5B0F9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72" name="Freeform 47">
                <a:extLst>
                  <a:ext uri="{FF2B5EF4-FFF2-40B4-BE49-F238E27FC236}">
                    <a16:creationId xmlns:a16="http://schemas.microsoft.com/office/drawing/2014/main" id="{931EEFCC-B5DC-C35B-BD2D-54215B388D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73" name="Freeform 48">
                <a:extLst>
                  <a:ext uri="{FF2B5EF4-FFF2-40B4-BE49-F238E27FC236}">
                    <a16:creationId xmlns:a16="http://schemas.microsoft.com/office/drawing/2014/main" id="{30C0CCB4-B3F4-9CFC-F8D7-FDEBD18617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74" name="Freeform 49">
                <a:extLst>
                  <a:ext uri="{FF2B5EF4-FFF2-40B4-BE49-F238E27FC236}">
                    <a16:creationId xmlns:a16="http://schemas.microsoft.com/office/drawing/2014/main" id="{6389DCAE-7CE4-6719-B3D7-236E63062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4833" name="Rectangle 50">
            <a:extLst>
              <a:ext uri="{FF2B5EF4-FFF2-40B4-BE49-F238E27FC236}">
                <a16:creationId xmlns:a16="http://schemas.microsoft.com/office/drawing/2014/main" id="{E6E4CE93-9A87-C31E-2310-5BB4E8810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5088"/>
            <a:ext cx="8610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3200" dirty="0"/>
              <a:t>Non-separation of chromosomes in the first and second meiotic division</a:t>
            </a:r>
            <a:endParaRPr lang="en-US" altLang="en-US" sz="3200" dirty="0"/>
          </a:p>
        </p:txBody>
      </p:sp>
      <p:sp>
        <p:nvSpPr>
          <p:cNvPr id="34836" name="Line 53">
            <a:extLst>
              <a:ext uri="{FF2B5EF4-FFF2-40B4-BE49-F238E27FC236}">
                <a16:creationId xmlns:a16="http://schemas.microsoft.com/office/drawing/2014/main" id="{26F49F64-CAE4-BDDC-1E62-87A72065A535}"/>
              </a:ext>
            </a:extLst>
          </p:cNvPr>
          <p:cNvSpPr>
            <a:spLocks noChangeShapeType="1"/>
          </p:cNvSpPr>
          <p:nvPr/>
        </p:nvSpPr>
        <p:spPr bwMode="auto">
          <a:xfrm rot="16516874" flipH="1">
            <a:off x="2843213" y="3573463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4837" name="Oval 54">
            <a:extLst>
              <a:ext uri="{FF2B5EF4-FFF2-40B4-BE49-F238E27FC236}">
                <a16:creationId xmlns:a16="http://schemas.microsoft.com/office/drawing/2014/main" id="{81EA5FAA-8D73-4A54-C329-DC6F84244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4149725"/>
            <a:ext cx="1066800" cy="1066800"/>
          </a:xfrm>
          <a:prstGeom prst="ellipse">
            <a:avLst/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b="0"/>
          </a:p>
        </p:txBody>
      </p:sp>
      <p:sp>
        <p:nvSpPr>
          <p:cNvPr id="34838" name="Oval 55">
            <a:extLst>
              <a:ext uri="{FF2B5EF4-FFF2-40B4-BE49-F238E27FC236}">
                <a16:creationId xmlns:a16="http://schemas.microsoft.com/office/drawing/2014/main" id="{C42BF957-4C2F-AB81-F4F5-96232D9F8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933825"/>
            <a:ext cx="2700338" cy="1439863"/>
          </a:xfrm>
          <a:prstGeom prst="ellipse">
            <a:avLst/>
          </a:prstGeom>
          <a:solidFill>
            <a:srgbClr val="99CC00"/>
          </a:solidFill>
          <a:ln w="12700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 b="0">
              <a:solidFill>
                <a:schemeClr val="accent1"/>
              </a:solidFill>
              <a:latin typeface="Garamond" panose="02020404030301010803" pitchFamily="18" charset="0"/>
            </a:endParaRPr>
          </a:p>
        </p:txBody>
      </p:sp>
      <p:grpSp>
        <p:nvGrpSpPr>
          <p:cNvPr id="34839" name="Group 56">
            <a:extLst>
              <a:ext uri="{FF2B5EF4-FFF2-40B4-BE49-F238E27FC236}">
                <a16:creationId xmlns:a16="http://schemas.microsoft.com/office/drawing/2014/main" id="{1FAD036F-B18D-400A-9B1D-64D1503CD6A8}"/>
              </a:ext>
            </a:extLst>
          </p:cNvPr>
          <p:cNvGrpSpPr>
            <a:grpSpLocks/>
          </p:cNvGrpSpPr>
          <p:nvPr/>
        </p:nvGrpSpPr>
        <p:grpSpPr bwMode="auto">
          <a:xfrm>
            <a:off x="323850" y="4149725"/>
            <a:ext cx="1066800" cy="1066800"/>
            <a:chOff x="1680" y="288"/>
            <a:chExt cx="672" cy="672"/>
          </a:xfrm>
        </p:grpSpPr>
        <p:sp>
          <p:nvSpPr>
            <p:cNvPr id="34857" name="Oval 57">
              <a:extLst>
                <a:ext uri="{FF2B5EF4-FFF2-40B4-BE49-F238E27FC236}">
                  <a16:creationId xmlns:a16="http://schemas.microsoft.com/office/drawing/2014/main" id="{E85F8900-20C9-8A37-5580-A0432E6C5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4858" name="Group 58">
              <a:extLst>
                <a:ext uri="{FF2B5EF4-FFF2-40B4-BE49-F238E27FC236}">
                  <a16:creationId xmlns:a16="http://schemas.microsoft.com/office/drawing/2014/main" id="{B46C782C-26C5-F96A-DF9F-44F82E4CF0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4864" name="Freeform 59">
                <a:extLst>
                  <a:ext uri="{FF2B5EF4-FFF2-40B4-BE49-F238E27FC236}">
                    <a16:creationId xmlns:a16="http://schemas.microsoft.com/office/drawing/2014/main" id="{56F540A5-D5F8-40B2-9D5F-6DB7CDCC35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5" name="Freeform 60">
                <a:extLst>
                  <a:ext uri="{FF2B5EF4-FFF2-40B4-BE49-F238E27FC236}">
                    <a16:creationId xmlns:a16="http://schemas.microsoft.com/office/drawing/2014/main" id="{C27B749B-8C3D-1750-3DE5-B3FE7CB13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6" name="Freeform 61">
                <a:extLst>
                  <a:ext uri="{FF2B5EF4-FFF2-40B4-BE49-F238E27FC236}">
                    <a16:creationId xmlns:a16="http://schemas.microsoft.com/office/drawing/2014/main" id="{A5850729-72EC-63FF-EC00-22B9DA337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7" name="Freeform 62">
                <a:extLst>
                  <a:ext uri="{FF2B5EF4-FFF2-40B4-BE49-F238E27FC236}">
                    <a16:creationId xmlns:a16="http://schemas.microsoft.com/office/drawing/2014/main" id="{173CE1FF-C047-E7A3-8982-D5F5DC5CD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4859" name="Group 63">
              <a:extLst>
                <a:ext uri="{FF2B5EF4-FFF2-40B4-BE49-F238E27FC236}">
                  <a16:creationId xmlns:a16="http://schemas.microsoft.com/office/drawing/2014/main" id="{89EC101F-C1F3-1478-C112-635FD9C836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4860" name="Freeform 64">
                <a:extLst>
                  <a:ext uri="{FF2B5EF4-FFF2-40B4-BE49-F238E27FC236}">
                    <a16:creationId xmlns:a16="http://schemas.microsoft.com/office/drawing/2014/main" id="{7CC04081-A27D-D002-577E-6DB252819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1" name="Freeform 65">
                <a:extLst>
                  <a:ext uri="{FF2B5EF4-FFF2-40B4-BE49-F238E27FC236}">
                    <a16:creationId xmlns:a16="http://schemas.microsoft.com/office/drawing/2014/main" id="{47C097B0-ABE4-1562-8D5C-BBF499C27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2" name="Freeform 66">
                <a:extLst>
                  <a:ext uri="{FF2B5EF4-FFF2-40B4-BE49-F238E27FC236}">
                    <a16:creationId xmlns:a16="http://schemas.microsoft.com/office/drawing/2014/main" id="{8BA95A48-135D-D5C1-27BC-580165828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63" name="Freeform 67">
                <a:extLst>
                  <a:ext uri="{FF2B5EF4-FFF2-40B4-BE49-F238E27FC236}">
                    <a16:creationId xmlns:a16="http://schemas.microsoft.com/office/drawing/2014/main" id="{EB06E46D-40BD-1396-30FD-E2CD4EE79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34840" name="Line 68">
            <a:extLst>
              <a:ext uri="{FF2B5EF4-FFF2-40B4-BE49-F238E27FC236}">
                <a16:creationId xmlns:a16="http://schemas.microsoft.com/office/drawing/2014/main" id="{B3A58C6B-2E40-A622-1E9A-975D037E837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87900" y="3716338"/>
            <a:ext cx="38100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34841" name="Group 69">
            <a:extLst>
              <a:ext uri="{FF2B5EF4-FFF2-40B4-BE49-F238E27FC236}">
                <a16:creationId xmlns:a16="http://schemas.microsoft.com/office/drawing/2014/main" id="{20D3B7FC-741B-8637-9BBA-86750E0F2A84}"/>
              </a:ext>
            </a:extLst>
          </p:cNvPr>
          <p:cNvGrpSpPr>
            <a:grpSpLocks/>
          </p:cNvGrpSpPr>
          <p:nvPr/>
        </p:nvGrpSpPr>
        <p:grpSpPr bwMode="auto">
          <a:xfrm>
            <a:off x="1116013" y="4149725"/>
            <a:ext cx="1066800" cy="1066800"/>
            <a:chOff x="1680" y="288"/>
            <a:chExt cx="672" cy="672"/>
          </a:xfrm>
        </p:grpSpPr>
        <p:sp>
          <p:nvSpPr>
            <p:cNvPr id="34846" name="Oval 70">
              <a:extLst>
                <a:ext uri="{FF2B5EF4-FFF2-40B4-BE49-F238E27FC236}">
                  <a16:creationId xmlns:a16="http://schemas.microsoft.com/office/drawing/2014/main" id="{377D82D1-02FB-E3BF-8D70-77F742E1E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88"/>
              <a:ext cx="672" cy="672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 b="0"/>
            </a:p>
          </p:txBody>
        </p:sp>
        <p:grpSp>
          <p:nvGrpSpPr>
            <p:cNvPr id="34847" name="Group 71">
              <a:extLst>
                <a:ext uri="{FF2B5EF4-FFF2-40B4-BE49-F238E27FC236}">
                  <a16:creationId xmlns:a16="http://schemas.microsoft.com/office/drawing/2014/main" id="{7F01C7E8-100F-5F8B-21AD-A23FED6CF6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4" y="384"/>
              <a:ext cx="192" cy="432"/>
              <a:chOff x="4184" y="904"/>
              <a:chExt cx="568" cy="896"/>
            </a:xfrm>
          </p:grpSpPr>
          <p:sp>
            <p:nvSpPr>
              <p:cNvPr id="34853" name="Freeform 72">
                <a:extLst>
                  <a:ext uri="{FF2B5EF4-FFF2-40B4-BE49-F238E27FC236}">
                    <a16:creationId xmlns:a16="http://schemas.microsoft.com/office/drawing/2014/main" id="{DEC9BD2F-0870-B4E4-706B-53039AE97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54" name="Freeform 73">
                <a:extLst>
                  <a:ext uri="{FF2B5EF4-FFF2-40B4-BE49-F238E27FC236}">
                    <a16:creationId xmlns:a16="http://schemas.microsoft.com/office/drawing/2014/main" id="{9B155B5A-CA63-A1EF-44DC-67B2B0C47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55" name="Freeform 74">
                <a:extLst>
                  <a:ext uri="{FF2B5EF4-FFF2-40B4-BE49-F238E27FC236}">
                    <a16:creationId xmlns:a16="http://schemas.microsoft.com/office/drawing/2014/main" id="{52CFC96A-4314-CF0F-CD88-A738E431F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56" name="Freeform 75">
                <a:extLst>
                  <a:ext uri="{FF2B5EF4-FFF2-40B4-BE49-F238E27FC236}">
                    <a16:creationId xmlns:a16="http://schemas.microsoft.com/office/drawing/2014/main" id="{B1F34EA9-9DD6-4F14-8D56-15E85FC20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34848" name="Group 76">
              <a:extLst>
                <a:ext uri="{FF2B5EF4-FFF2-40B4-BE49-F238E27FC236}">
                  <a16:creationId xmlns:a16="http://schemas.microsoft.com/office/drawing/2014/main" id="{E81049F3-AE4B-CFA8-F1E3-C539605BCA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384"/>
              <a:ext cx="192" cy="432"/>
              <a:chOff x="4184" y="904"/>
              <a:chExt cx="568" cy="896"/>
            </a:xfrm>
          </p:grpSpPr>
          <p:sp>
            <p:nvSpPr>
              <p:cNvPr id="34849" name="Freeform 77">
                <a:extLst>
                  <a:ext uri="{FF2B5EF4-FFF2-40B4-BE49-F238E27FC236}">
                    <a16:creationId xmlns:a16="http://schemas.microsoft.com/office/drawing/2014/main" id="{DC2BCC91-7451-E072-608C-8844A9816C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4" y="904"/>
                <a:ext cx="296" cy="464"/>
              </a:xfrm>
              <a:custGeom>
                <a:avLst/>
                <a:gdLst>
                  <a:gd name="T0" fmla="*/ 280 w 296"/>
                  <a:gd name="T1" fmla="*/ 440 h 464"/>
                  <a:gd name="T2" fmla="*/ 40 w 296"/>
                  <a:gd name="T3" fmla="*/ 200 h 464"/>
                  <a:gd name="T4" fmla="*/ 40 w 296"/>
                  <a:gd name="T5" fmla="*/ 56 h 464"/>
                  <a:gd name="T6" fmla="*/ 136 w 296"/>
                  <a:gd name="T7" fmla="*/ 56 h 464"/>
                  <a:gd name="T8" fmla="*/ 280 w 296"/>
                  <a:gd name="T9" fmla="*/ 440 h 4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464"/>
                  <a:gd name="T17" fmla="*/ 296 w 296"/>
                  <a:gd name="T18" fmla="*/ 464 h 4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464">
                    <a:moveTo>
                      <a:pt x="280" y="440"/>
                    </a:moveTo>
                    <a:cubicBezTo>
                      <a:pt x="264" y="464"/>
                      <a:pt x="80" y="264"/>
                      <a:pt x="40" y="200"/>
                    </a:cubicBezTo>
                    <a:cubicBezTo>
                      <a:pt x="0" y="136"/>
                      <a:pt x="24" y="80"/>
                      <a:pt x="40" y="56"/>
                    </a:cubicBezTo>
                    <a:cubicBezTo>
                      <a:pt x="56" y="32"/>
                      <a:pt x="88" y="0"/>
                      <a:pt x="136" y="56"/>
                    </a:cubicBezTo>
                    <a:cubicBezTo>
                      <a:pt x="184" y="112"/>
                      <a:pt x="296" y="416"/>
                      <a:pt x="280" y="44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50" name="Freeform 78">
                <a:extLst>
                  <a:ext uri="{FF2B5EF4-FFF2-40B4-BE49-F238E27FC236}">
                    <a16:creationId xmlns:a16="http://schemas.microsoft.com/office/drawing/2014/main" id="{B08D430D-277E-77E4-EFC8-F2BA06E4C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320"/>
                <a:ext cx="216" cy="480"/>
              </a:xfrm>
              <a:custGeom>
                <a:avLst/>
                <a:gdLst>
                  <a:gd name="T0" fmla="*/ 192 w 216"/>
                  <a:gd name="T1" fmla="*/ 24 h 480"/>
                  <a:gd name="T2" fmla="*/ 48 w 216"/>
                  <a:gd name="T3" fmla="*/ 168 h 480"/>
                  <a:gd name="T4" fmla="*/ 0 w 216"/>
                  <a:gd name="T5" fmla="*/ 360 h 480"/>
                  <a:gd name="T6" fmla="*/ 48 w 216"/>
                  <a:gd name="T7" fmla="*/ 456 h 480"/>
                  <a:gd name="T8" fmla="*/ 144 w 216"/>
                  <a:gd name="T9" fmla="*/ 456 h 480"/>
                  <a:gd name="T10" fmla="*/ 192 w 216"/>
                  <a:gd name="T11" fmla="*/ 312 h 480"/>
                  <a:gd name="T12" fmla="*/ 192 w 216"/>
                  <a:gd name="T13" fmla="*/ 24 h 48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"/>
                  <a:gd name="T22" fmla="*/ 0 h 480"/>
                  <a:gd name="T23" fmla="*/ 216 w 216"/>
                  <a:gd name="T24" fmla="*/ 480 h 48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" h="480">
                    <a:moveTo>
                      <a:pt x="192" y="24"/>
                    </a:moveTo>
                    <a:cubicBezTo>
                      <a:pt x="168" y="0"/>
                      <a:pt x="80" y="112"/>
                      <a:pt x="48" y="168"/>
                    </a:cubicBezTo>
                    <a:cubicBezTo>
                      <a:pt x="16" y="224"/>
                      <a:pt x="0" y="312"/>
                      <a:pt x="0" y="360"/>
                    </a:cubicBezTo>
                    <a:cubicBezTo>
                      <a:pt x="0" y="408"/>
                      <a:pt x="24" y="440"/>
                      <a:pt x="48" y="456"/>
                    </a:cubicBezTo>
                    <a:cubicBezTo>
                      <a:pt x="72" y="472"/>
                      <a:pt x="120" y="480"/>
                      <a:pt x="144" y="456"/>
                    </a:cubicBezTo>
                    <a:cubicBezTo>
                      <a:pt x="168" y="432"/>
                      <a:pt x="176" y="376"/>
                      <a:pt x="192" y="312"/>
                    </a:cubicBezTo>
                    <a:cubicBezTo>
                      <a:pt x="208" y="248"/>
                      <a:pt x="216" y="48"/>
                      <a:pt x="192" y="24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51" name="Freeform 79">
                <a:extLst>
                  <a:ext uri="{FF2B5EF4-FFF2-40B4-BE49-F238E27FC236}">
                    <a16:creationId xmlns:a16="http://schemas.microsoft.com/office/drawing/2014/main" id="{A43C05B8-9D79-74F8-6BF8-2E37F7C5B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2" y="936"/>
                <a:ext cx="296" cy="368"/>
              </a:xfrm>
              <a:custGeom>
                <a:avLst/>
                <a:gdLst>
                  <a:gd name="T0" fmla="*/ 32 w 296"/>
                  <a:gd name="T1" fmla="*/ 360 h 368"/>
                  <a:gd name="T2" fmla="*/ 80 w 296"/>
                  <a:gd name="T3" fmla="*/ 168 h 368"/>
                  <a:gd name="T4" fmla="*/ 128 w 296"/>
                  <a:gd name="T5" fmla="*/ 24 h 368"/>
                  <a:gd name="T6" fmla="*/ 224 w 296"/>
                  <a:gd name="T7" fmla="*/ 24 h 368"/>
                  <a:gd name="T8" fmla="*/ 272 w 296"/>
                  <a:gd name="T9" fmla="*/ 120 h 368"/>
                  <a:gd name="T10" fmla="*/ 32 w 296"/>
                  <a:gd name="T11" fmla="*/ 360 h 3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6"/>
                  <a:gd name="T19" fmla="*/ 0 h 368"/>
                  <a:gd name="T20" fmla="*/ 296 w 296"/>
                  <a:gd name="T21" fmla="*/ 368 h 3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6" h="368">
                    <a:moveTo>
                      <a:pt x="32" y="360"/>
                    </a:moveTo>
                    <a:cubicBezTo>
                      <a:pt x="0" y="368"/>
                      <a:pt x="64" y="224"/>
                      <a:pt x="80" y="168"/>
                    </a:cubicBezTo>
                    <a:cubicBezTo>
                      <a:pt x="96" y="112"/>
                      <a:pt x="104" y="48"/>
                      <a:pt x="128" y="24"/>
                    </a:cubicBezTo>
                    <a:cubicBezTo>
                      <a:pt x="152" y="0"/>
                      <a:pt x="200" y="8"/>
                      <a:pt x="224" y="24"/>
                    </a:cubicBezTo>
                    <a:cubicBezTo>
                      <a:pt x="248" y="40"/>
                      <a:pt x="296" y="56"/>
                      <a:pt x="272" y="120"/>
                    </a:cubicBezTo>
                    <a:cubicBezTo>
                      <a:pt x="248" y="184"/>
                      <a:pt x="64" y="352"/>
                      <a:pt x="32" y="360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4852" name="Freeform 80">
                <a:extLst>
                  <a:ext uri="{FF2B5EF4-FFF2-40B4-BE49-F238E27FC236}">
                    <a16:creationId xmlns:a16="http://schemas.microsoft.com/office/drawing/2014/main" id="{D55125B0-D5C2-B47C-329A-4CA5A9ED6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0" y="1280"/>
                <a:ext cx="312" cy="472"/>
              </a:xfrm>
              <a:custGeom>
                <a:avLst/>
                <a:gdLst>
                  <a:gd name="T0" fmla="*/ 24 w 312"/>
                  <a:gd name="T1" fmla="*/ 16 h 472"/>
                  <a:gd name="T2" fmla="*/ 216 w 312"/>
                  <a:gd name="T3" fmla="*/ 160 h 472"/>
                  <a:gd name="T4" fmla="*/ 312 w 312"/>
                  <a:gd name="T5" fmla="*/ 400 h 472"/>
                  <a:gd name="T6" fmla="*/ 216 w 312"/>
                  <a:gd name="T7" fmla="*/ 448 h 472"/>
                  <a:gd name="T8" fmla="*/ 72 w 312"/>
                  <a:gd name="T9" fmla="*/ 256 h 472"/>
                  <a:gd name="T10" fmla="*/ 24 w 312"/>
                  <a:gd name="T11" fmla="*/ 16 h 4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2"/>
                  <a:gd name="T19" fmla="*/ 0 h 472"/>
                  <a:gd name="T20" fmla="*/ 312 w 312"/>
                  <a:gd name="T21" fmla="*/ 472 h 4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2" h="472">
                    <a:moveTo>
                      <a:pt x="24" y="16"/>
                    </a:moveTo>
                    <a:cubicBezTo>
                      <a:pt x="48" y="0"/>
                      <a:pt x="168" y="96"/>
                      <a:pt x="216" y="160"/>
                    </a:cubicBezTo>
                    <a:cubicBezTo>
                      <a:pt x="264" y="224"/>
                      <a:pt x="312" y="352"/>
                      <a:pt x="312" y="400"/>
                    </a:cubicBezTo>
                    <a:cubicBezTo>
                      <a:pt x="312" y="448"/>
                      <a:pt x="256" y="472"/>
                      <a:pt x="216" y="448"/>
                    </a:cubicBezTo>
                    <a:cubicBezTo>
                      <a:pt x="176" y="424"/>
                      <a:pt x="104" y="328"/>
                      <a:pt x="72" y="256"/>
                    </a:cubicBezTo>
                    <a:cubicBezTo>
                      <a:pt x="40" y="184"/>
                      <a:pt x="0" y="32"/>
                      <a:pt x="24" y="16"/>
                    </a:cubicBezTo>
                    <a:close/>
                  </a:path>
                </a:pathLst>
              </a:cu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ABA7C3A-407B-3690-F89B-60A46F3058D1}"/>
              </a:ext>
            </a:extLst>
          </p:cNvPr>
          <p:cNvCxnSpPr/>
          <p:nvPr/>
        </p:nvCxnSpPr>
        <p:spPr>
          <a:xfrm flipH="1" flipV="1">
            <a:off x="3733800" y="5181600"/>
            <a:ext cx="457200" cy="3810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2FFB4B5-E5D1-1FC7-2573-7B80F0903BFC}"/>
              </a:ext>
            </a:extLst>
          </p:cNvPr>
          <p:cNvCxnSpPr/>
          <p:nvPr/>
        </p:nvCxnSpPr>
        <p:spPr>
          <a:xfrm flipV="1">
            <a:off x="5791200" y="5257800"/>
            <a:ext cx="381000" cy="304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37261159-B01B-284B-11F6-392F8428B41B}"/>
              </a:ext>
            </a:extLst>
          </p:cNvPr>
          <p:cNvCxnSpPr/>
          <p:nvPr/>
        </p:nvCxnSpPr>
        <p:spPr>
          <a:xfrm flipH="1" flipV="1">
            <a:off x="5029200" y="5257800"/>
            <a:ext cx="12700" cy="35083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4C7A1604-F747-188F-ACFB-BB26917A500B}"/>
              </a:ext>
            </a:extLst>
          </p:cNvPr>
          <p:cNvCxnSpPr/>
          <p:nvPr/>
        </p:nvCxnSpPr>
        <p:spPr>
          <a:xfrm flipV="1">
            <a:off x="1371600" y="5410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>
            <a:extLst>
              <a:ext uri="{FF2B5EF4-FFF2-40B4-BE49-F238E27FC236}">
                <a16:creationId xmlns:a16="http://schemas.microsoft.com/office/drawing/2014/main" id="{798A86B6-676A-4B1B-62FC-B3343DFFF7B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33400" y="1714500"/>
            <a:ext cx="8382000" cy="34290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Segregation of chromosomes occurs due to: </a:t>
            </a: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synapsis or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desynapsis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homologous chromosomes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irregularities in the functioning of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dividing spindle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differences in the size of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heterochromatin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regions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double long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satellites</a:t>
            </a:r>
            <a:endParaRPr lang="en-US" altLang="en-US" sz="36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en-US" sz="2400" b="1" i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sr-Latn-CS" altLang="en-US" sz="2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sr-Latn-CS" alt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endParaRPr lang="en-US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id="{9080E5B2-F451-ADF8-8FDE-0809F568CB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610600" cy="4876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ClrTx/>
              <a:buFont typeface="+mj-lt"/>
              <a:buAutoNum type="arabicPeriod"/>
              <a:defRPr/>
            </a:pPr>
            <a:endParaRPr lang="sr-Cyrl-CS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1. In asynapsis, homologous chromosomes do NOT synapse and do NOT form chiasms, while in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desynapsis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chiasms in a pair of homologous chromosomes separate prematurely. In both cases, the chromosomes function as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univalents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so in anaphase they go together to one pole of the cell .</a:t>
            </a: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2. Non-separation due to impaired polymerization and microtubule organization of the dividing spindle.</a:t>
            </a: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3. Non-separation due to the size of the heterochromatin region - especially occurs in chromosomes with large heterochromatin regions (chrom.1, 9, 16). </a:t>
            </a: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 2" panose="05020102010507070707" pitchFamily="18" charset="2"/>
              <a:buNone/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Nonsegregation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due to long double satellites on the r arms of acrocentric chromosomes - acrocentric chromosomes are found in association through satellites.</a:t>
            </a:r>
            <a:endParaRPr lang="sr-Latn-C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  <a:defRPr/>
            </a:pPr>
            <a:endParaRPr lang="sr-Latn-C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  <a:defRPr/>
            </a:pPr>
            <a:endParaRPr lang="sr-Latn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  <a:defRPr/>
            </a:pP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FA44DF72-0BB9-D157-31E9-FB87765419B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381000"/>
            <a:ext cx="8686800" cy="1143000"/>
          </a:xfrm>
        </p:spPr>
        <p:txBody>
          <a:bodyPr/>
          <a:lstStyle/>
          <a:p>
            <a:pPr algn="ctr" eaLnBrk="1" hangingPunct="1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Non-separation of chromosomes can be:</a:t>
            </a:r>
            <a:endParaRPr lang="en-US" altLang="en-US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98FB467A-BEE7-341A-05A5-7868FC67A2F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28600" y="1981200"/>
            <a:ext cx="8534400" cy="400843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non-separation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non-separation of chromosomes in the first or second meiotic division 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non-separation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in persons with an aberrant karyotype  47,XYY or 47,XXX gametes are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trisomic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and in meiosis form aberrant gametes disomic,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trisomic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or nullisomic 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postzygotic non-separation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non-separation of chromosomes in the anaphase of mitosis, when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trisomic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and monosomic body cells are formed.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42EEF32E-F57A-EFED-FF3A-01C9B9CE75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382000" cy="1143000"/>
          </a:xfrm>
        </p:spPr>
        <p:txBody>
          <a:bodyPr/>
          <a:lstStyle/>
          <a:p>
            <a:pPr algn="ctr" eaLnBrk="1" hangingPunct="1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Causes of non-separation of chromosomes:</a:t>
            </a:r>
            <a:endParaRPr lang="en-US" altLang="en-US" sz="8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3FA9EC21-4290-52DA-A4F4-E36D9BA7AA5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Genetic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Environmental</a:t>
            </a: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 2" panose="05020102010507070707" pitchFamily="18" charset="2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Genetic causes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autoimmune diseases, mother's age, while FATHER'S AGE DOES NOT INFLUENCE, aberrant cell lines - trisomy 21, XXX or XYY.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causes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- radiation, chemical agents, viruses.</a:t>
            </a: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9C6F7C50-48D0-240D-7605-817C032D42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229600" cy="685800"/>
          </a:xfrm>
        </p:spPr>
        <p:txBody>
          <a:bodyPr/>
          <a:lstStyle/>
          <a:p>
            <a:pPr algn="ctr" eaLnBrk="1" hangingPunct="1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Mixoploidy-mosaicism</a:t>
            </a:r>
            <a:endParaRPr lang="en-US" altLang="en-US" sz="96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0BBA1C60-E30D-929C-2D1D-C4FAB0C043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458200" cy="4953000"/>
          </a:xfrm>
        </p:spPr>
        <p:txBody>
          <a:bodyPr/>
          <a:lstStyle/>
          <a:p>
            <a:pPr algn="just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It is the appearance of two or more cell lines in one organism (46/47) </a:t>
            </a:r>
          </a:p>
          <a:p>
            <a:pPr algn="just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It can occur: </a:t>
            </a:r>
          </a:p>
          <a:p>
            <a:pPr marL="457200" indent="-457200" algn="just" eaLnBrk="1" hangingPunct="1">
              <a:lnSpc>
                <a:spcPct val="70000"/>
              </a:lnSpc>
              <a:buFont typeface="Wingdings" panose="05000000000000000000" pitchFamily="2" charset="2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due to an error in mitosis in the postzygotic stage, either by not separating the chromatids, or by lagging behind the chromosomes in anaphase </a:t>
            </a:r>
          </a:p>
          <a:p>
            <a:pPr marL="457200" indent="-457200" algn="just" eaLnBrk="1" hangingPunct="1">
              <a:lnSpc>
                <a:spcPct val="70000"/>
              </a:lnSpc>
              <a:buFont typeface="Wingdings" panose="05000000000000000000" pitchFamily="2" charset="2"/>
              <a:buAutoNum type="arabicPeriod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after embryonic development, as a consequence of disturbed mitosis during the aging process or in neoplasms </a:t>
            </a:r>
          </a:p>
          <a:p>
            <a:pPr marL="457200" indent="-457200" algn="just" eaLnBrk="1" hangingPunct="1">
              <a:lnSpc>
                <a:spcPct val="70000"/>
              </a:lnSpc>
              <a:buFont typeface="Wingdings" panose="05000000000000000000" pitchFamily="2" charset="2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7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Women are natural mosaics, different X chromosomes are inactivated in different body cells (Bar body). </a:t>
            </a:r>
          </a:p>
          <a:p>
            <a:pPr marL="457200" indent="-457200" algn="just" eaLnBrk="1" hangingPunct="1">
              <a:lnSpc>
                <a:spcPct val="70000"/>
              </a:lnSpc>
              <a:buFont typeface="Wingdings" panose="05000000000000000000" pitchFamily="2" charset="2"/>
              <a:buAutoNum type="arabicPeriod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70000"/>
              </a:lnSpc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Mosaicism is diagnosed and detected in skin fibroblasts. </a:t>
            </a:r>
          </a:p>
          <a:p>
            <a:pPr marL="0" indent="0" algn="just" eaLnBrk="1" hangingPunct="1">
              <a:lnSpc>
                <a:spcPct val="70000"/>
              </a:lnSpc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70000"/>
              </a:lnSpc>
              <a:buNone/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cell line with autosomal monosomy ends lethally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 algn="just" eaLnBrk="1" hangingPunct="1">
              <a:lnSpc>
                <a:spcPct val="70000"/>
              </a:lnSpc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70000"/>
              </a:lnSpc>
              <a:buNone/>
            </a:pP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Chimerism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- tissue chimeras are created by the fusion of two embryos during early embryogenesis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FC1DE1BA-DC4C-EAE5-8968-60AB9D774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04800"/>
            <a:ext cx="8763000" cy="1143000"/>
          </a:xfrm>
        </p:spPr>
        <p:txBody>
          <a:bodyPr/>
          <a:lstStyle/>
          <a:p>
            <a:pPr algn="ctr" eaLnBrk="1" hangingPunct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Schematic representation of mosaicism when two cell lineages are present, karyotype 46,XX/45,XO</a:t>
            </a:r>
            <a:endParaRPr lang="en-US" altLang="en-US" sz="7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63" name="Picture 4" descr="http://services.dnadirect.com/img/content/common/turnerMosaic.gif">
            <a:extLst>
              <a:ext uri="{FF2B5EF4-FFF2-40B4-BE49-F238E27FC236}">
                <a16:creationId xmlns:a16="http://schemas.microsoft.com/office/drawing/2014/main" id="{E712D4BA-488F-C72C-4C8B-F3782B044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50"/>
          <a:stretch>
            <a:fillRect/>
          </a:stretch>
        </p:blipFill>
        <p:spPr bwMode="auto">
          <a:xfrm>
            <a:off x="1600200" y="2103438"/>
            <a:ext cx="5108575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B93E540A-DCA7-387F-C9BD-A475CD7F4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762000"/>
            <a:ext cx="8763000" cy="1143000"/>
          </a:xfrm>
        </p:spPr>
        <p:txBody>
          <a:bodyPr/>
          <a:lstStyle/>
          <a:p>
            <a:pPr algn="ctr" eaLnBrk="1" hangingPunct="1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Mechanism of postzygotic mosaicism 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(47,XYY/45,XO)</a:t>
            </a:r>
            <a:endParaRPr lang="en-US" altLang="en-US" sz="7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C1478E-7235-D867-D701-ACAE931F51C6}"/>
              </a:ext>
            </a:extLst>
          </p:cNvPr>
          <p:cNvSpPr/>
          <p:nvPr/>
        </p:nvSpPr>
        <p:spPr>
          <a:xfrm>
            <a:off x="1447800" y="3962400"/>
            <a:ext cx="2743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8" name="irc_mi" descr="http://sonoworld.com/images/FetusItemImages/article-images/aneuploidy/45_x_47_xyy_files/image8.jpg">
            <a:hlinkClick r:id="rId2"/>
            <a:extLst>
              <a:ext uri="{FF2B5EF4-FFF2-40B4-BE49-F238E27FC236}">
                <a16:creationId xmlns:a16="http://schemas.microsoft.com/office/drawing/2014/main" id="{40E55BAC-673D-BC1D-6C15-70AA2CB7D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97"/>
          <a:stretch>
            <a:fillRect/>
          </a:stretch>
        </p:blipFill>
        <p:spPr bwMode="auto">
          <a:xfrm>
            <a:off x="1219200" y="2590800"/>
            <a:ext cx="6400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5F0C9-5CAC-5288-B418-E3D3B3BF2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6000" dirty="0">
                <a:solidFill>
                  <a:schemeClr val="accent1">
                    <a:lumMod val="75000"/>
                  </a:schemeClr>
                </a:solidFill>
              </a:rPr>
              <a:t>Numerical aberrations</a:t>
            </a:r>
            <a:endParaRPr lang="en-US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>
            <a:extLst>
              <a:ext uri="{FF2B5EF4-FFF2-40B4-BE49-F238E27FC236}">
                <a16:creationId xmlns:a16="http://schemas.microsoft.com/office/drawing/2014/main" id="{723ECD09-B583-78FD-998C-BFCE477DCA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" y="609600"/>
            <a:ext cx="8229600" cy="1143000"/>
          </a:xfrm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3600" dirty="0">
                <a:solidFill>
                  <a:srgbClr val="FF0000"/>
                </a:solidFill>
              </a:rPr>
              <a:t>Types of numerical aberrations </a:t>
            </a:r>
            <a:r>
              <a:rPr lang="sr-Cyrl-RS" sz="3600" dirty="0">
                <a:solidFill>
                  <a:schemeClr val="bg1"/>
                </a:solidFill>
                <a:effectLst/>
                <a:latin typeface="Arial" charset="0"/>
                <a:cs typeface="Times New Roman" pitchFamily="18" charset="0"/>
              </a:rPr>
              <a:t>:</a:t>
            </a:r>
            <a:endParaRPr lang="en-US" sz="3600" dirty="0">
              <a:solidFill>
                <a:schemeClr val="bg1"/>
              </a:solidFill>
              <a:effectLst/>
              <a:latin typeface="Arial" charset="0"/>
              <a:cs typeface="Times New Roman" pitchFamily="18" charset="0"/>
            </a:endParaRP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8489BDC-E7D1-F34A-CB2D-F60DB7B12D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" y="2286000"/>
            <a:ext cx="8610600" cy="3048000"/>
          </a:xfrm>
        </p:spPr>
        <p:txBody>
          <a:bodyPr/>
          <a:lstStyle/>
          <a:p>
            <a:pPr marL="514350" marR="0" indent="-514350" algn="just" eaLnBrk="1" hangingPunct="1">
              <a:buAutoNum type="arabicPeriod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Polyploidy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changes in the number of complete sets of chromosomes or multiple multiplication of n number of chromosomes (3n, 4n, 5n...). </a:t>
            </a:r>
          </a:p>
          <a:p>
            <a:pPr marL="514350" marR="0" indent="-514350" algn="just" eaLnBrk="1" hangingPunct="1">
              <a:buAutoNum type="arabicPeriod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Aneuploidy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changes in the number of individual chromosomes, be it their deficiency or excess.</a:t>
            </a:r>
            <a:endParaRPr lang="en-US" alt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>
            <a:extLst>
              <a:ext uri="{FF2B5EF4-FFF2-40B4-BE49-F238E27FC236}">
                <a16:creationId xmlns:a16="http://schemas.microsoft.com/office/drawing/2014/main" id="{07470251-1558-11D3-F190-C88BFAD0E0A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7851648" cy="914400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Diploid, haploid, monoploid</a:t>
            </a:r>
            <a:endParaRPr lang="en-US" sz="11500" dirty="0"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A6444DAA-47E5-EC26-C9A9-1428B48DD50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2057400"/>
            <a:ext cx="7854950" cy="3124200"/>
          </a:xfrm>
        </p:spPr>
        <p:txBody>
          <a:bodyPr/>
          <a:lstStyle/>
          <a:p>
            <a:pPr marL="609600" marR="0" indent="-609600" algn="l" eaLnBrk="1" hangingPunct="1">
              <a:lnSpc>
                <a:spcPct val="80000"/>
              </a:lnSpc>
            </a:pPr>
            <a:endParaRPr lang="sr-Latn-CS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l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Definition of terms: </a:t>
            </a:r>
          </a:p>
          <a:p>
            <a:pPr marL="609600" marR="0" indent="-609600" algn="l" eaLnBrk="1" hangingPunct="1">
              <a:lnSpc>
                <a:spcPct val="80000"/>
              </a:lnSpc>
              <a:buFontTx/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l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diploid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(2n) - found in body cells </a:t>
            </a:r>
          </a:p>
          <a:p>
            <a:pPr marL="609600" marR="0" indent="-609600" algn="l" eaLnBrk="1" hangingPunct="1">
              <a:lnSpc>
                <a:spcPct val="80000"/>
              </a:lnSpc>
              <a:buFontTx/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l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haploid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half the number of chromosomes found in body cells, and is characteristic of sex cells </a:t>
            </a:r>
          </a:p>
          <a:p>
            <a:pPr marL="609600" marR="0" indent="-609600" algn="l" eaLnBrk="1" hangingPunct="1">
              <a:lnSpc>
                <a:spcPct val="80000"/>
              </a:lnSpc>
              <a:buFontTx/>
              <a:buNone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l" eaLnBrk="1" hangingPunct="1"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monoploid</a:t>
            </a: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basic number of chromosomes (n)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CS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eaLnBrk="1" hangingPunct="1">
              <a:lnSpc>
                <a:spcPct val="80000"/>
              </a:lnSpc>
              <a:buFontTx/>
              <a:buNone/>
            </a:pPr>
            <a:endParaRPr lang="en-US" alt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D209F013-8D23-2923-AB6E-CB135428E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066800"/>
          </a:xfrm>
        </p:spPr>
        <p:txBody>
          <a:bodyPr/>
          <a:lstStyle/>
          <a:p>
            <a:pPr algn="ctr"/>
            <a:r>
              <a:rPr lang="en-US" sz="4000" b="1" dirty="0"/>
              <a:t>POLYPLOIDY</a:t>
            </a:r>
            <a:endParaRPr lang="en-US" altLang="en-US" sz="96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FE4F2-A0FE-66EA-FCC3-D8024B8D0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4800600"/>
          </a:xfrm>
        </p:spPr>
        <p:txBody>
          <a:bodyPr/>
          <a:lstStyle/>
          <a:p>
            <a:pPr>
              <a:defRPr/>
            </a:pP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Triploidy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(3n)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tetraploidy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(4n)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have been described in humans. </a:t>
            </a:r>
          </a:p>
          <a:p>
            <a:pPr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Triploidy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(3n = 69 chromosomes) </a:t>
            </a:r>
          </a:p>
          <a:p>
            <a:pPr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It can occur: </a:t>
            </a:r>
          </a:p>
          <a:p>
            <a:pPr marL="0" indent="0">
              <a:buNone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due to disturbances in the anaphase of meiosis I or II, when diploid gametes are formed (2n instead of n). </a:t>
            </a:r>
          </a:p>
          <a:p>
            <a:pPr marL="0" indent="0">
              <a:buNone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fertilization of a diploid gamete with a haploid gamete results in a triploid zygote (2n + n = 3n) </a:t>
            </a:r>
          </a:p>
          <a:p>
            <a:pPr marL="0" indent="0">
              <a:buNone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dispermia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- fertilization of an egg cell with two sperm at the same time (n + n + n = 3n).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>
            <a:extLst>
              <a:ext uri="{FF2B5EF4-FFF2-40B4-BE49-F238E27FC236}">
                <a16:creationId xmlns:a16="http://schemas.microsoft.com/office/drawing/2014/main" id="{81606092-661E-D36D-BF65-609F30DAFA2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1219200"/>
            <a:ext cx="8763000" cy="4495800"/>
          </a:xfrm>
        </p:spPr>
        <p:txBody>
          <a:bodyPr/>
          <a:lstStyle/>
          <a:p>
            <a:pPr marL="609600" marR="0" indent="-609600" algn="just" eaLnBrk="1" hangingPunct="1">
              <a:defRPr/>
            </a:pP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Tetraploidy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(4n = 92 chromosomes) </a:t>
            </a:r>
          </a:p>
          <a:p>
            <a:pPr marL="609600" marR="0" indent="-609600" algn="just" eaLnBrk="1" hangingPunct="1">
              <a:defRPr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just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occur: </a:t>
            </a:r>
          </a:p>
          <a:p>
            <a:pPr marL="609600" marR="0" indent="-609600" algn="just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postzygotic - by suppression of zygote division, when the chromosomes are doubled, and there is no cytokinesis -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endomitosis </a:t>
            </a:r>
          </a:p>
          <a:p>
            <a:pPr marL="609600" marR="0" indent="-609600" algn="just" eaLnBrk="1" hangingPunct="1">
              <a:defRPr/>
            </a:pP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just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fertilization of the an egg cell simultaneously with 3 spermatozoa (n + n + n + n = 4n).</a:t>
            </a:r>
            <a:endParaRPr lang="en-US" alt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37049A7-CD50-05C9-AF2F-B3B7472973D1}"/>
              </a:ext>
            </a:extLst>
          </p:cNvPr>
          <p:cNvSpPr/>
          <p:nvPr/>
        </p:nvSpPr>
        <p:spPr>
          <a:xfrm>
            <a:off x="0" y="838200"/>
            <a:ext cx="9144000" cy="838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mechanism of the formation of a polyploid (2n) gamete instead of a normal (n), due to non-separation of chromosomes in the anaphase of the first meiotic division</a:t>
            </a:r>
          </a:p>
        </p:txBody>
      </p:sp>
      <p:pic>
        <p:nvPicPr>
          <p:cNvPr id="22531" name="Picture 4" descr="0749">
            <a:extLst>
              <a:ext uri="{FF2B5EF4-FFF2-40B4-BE49-F238E27FC236}">
                <a16:creationId xmlns:a16="http://schemas.microsoft.com/office/drawing/2014/main" id="{81677B6A-CF6F-2130-DC3E-4E35B33D42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7" t="16515"/>
          <a:stretch>
            <a:fillRect/>
          </a:stretch>
        </p:blipFill>
        <p:spPr bwMode="auto">
          <a:xfrm>
            <a:off x="2286000" y="1905000"/>
            <a:ext cx="480218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>
            <a:extLst>
              <a:ext uri="{FF2B5EF4-FFF2-40B4-BE49-F238E27FC236}">
                <a16:creationId xmlns:a16="http://schemas.microsoft.com/office/drawing/2014/main" id="{684778A5-D2F0-CE1B-B903-5DC306A6257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1219200"/>
            <a:ext cx="8534400" cy="4191000"/>
          </a:xfrm>
        </p:spPr>
        <p:txBody>
          <a:bodyPr/>
          <a:lstStyle/>
          <a:p>
            <a:pPr marL="609600" marR="0" indent="-609600" algn="just" eaLnBrk="1" hangingPunct="1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Polyploidy is lethal in humans.</a:t>
            </a:r>
          </a:p>
          <a:p>
            <a:pPr marL="609600" marR="0" indent="-609600" algn="just" eaLnBrk="1" hangingPunct="1"/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just" eaLnBrk="1" hangingPunct="1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often find it in cells: of spontaneously aborted fetuses, stillborn children, non-vital monsters, tumor... </a:t>
            </a:r>
          </a:p>
          <a:p>
            <a:pPr marL="609600" marR="0" indent="-609600" algn="just" eaLnBrk="1" hangingPunct="1"/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just" eaLnBrk="1" hangingPunct="1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triploid (3n) fetuses, the chorion is often abnormal. </a:t>
            </a:r>
          </a:p>
          <a:p>
            <a:pPr marL="609600" marR="0" indent="-609600" algn="just" eaLnBrk="1" hangingPunct="1"/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just" eaLnBrk="1" hangingPunct="1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the placenta is abnormal but differently, depending on whether the father's or mother's gamete was polyploid.</a:t>
            </a:r>
            <a:endParaRPr lang="sr-Latn-CS" altLang="en-US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algn="just" eaLnBrk="1" hangingPunct="1"/>
            <a:endParaRPr lang="sr-Latn-CS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09600" marR="0" indent="-609600" eaLnBrk="1" hangingPunct="1">
              <a:buFontTx/>
              <a:buNone/>
            </a:pPr>
            <a:endParaRPr lang="en-US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2858</TotalTime>
  <Words>1159</Words>
  <Application>Microsoft Macintosh PowerPoint</Application>
  <PresentationFormat>On-screen Show (4:3)</PresentationFormat>
  <Paragraphs>138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Arial</vt:lpstr>
      <vt:lpstr>Arial Black</vt:lpstr>
      <vt:lpstr>Calibri</vt:lpstr>
      <vt:lpstr>Constantia</vt:lpstr>
      <vt:lpstr>Garamond</vt:lpstr>
      <vt:lpstr>Georgia</vt:lpstr>
      <vt:lpstr>Times New Roman</vt:lpstr>
      <vt:lpstr>Wingdings</vt:lpstr>
      <vt:lpstr>Wingdings 2</vt:lpstr>
      <vt:lpstr>Flow</vt:lpstr>
      <vt:lpstr>Civic</vt:lpstr>
      <vt:lpstr>PowerPoint Presentation</vt:lpstr>
      <vt:lpstr>TYPES OF CHROMOSOMAL ABERRATIONS</vt:lpstr>
      <vt:lpstr>Numerical aberrations</vt:lpstr>
      <vt:lpstr>Types of numerical aberrations :</vt:lpstr>
      <vt:lpstr>Diploid, haploid, monoploid</vt:lpstr>
      <vt:lpstr>POLYPLOIDY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АNEUPLOIDY</vt:lpstr>
      <vt:lpstr>Types of aneuploidy in SOMATIC human cells:</vt:lpstr>
      <vt:lpstr>Types of aneuploidy in human GERM cells :</vt:lpstr>
      <vt:lpstr>Aneuploidy is caused by: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Non-separation of chromosomes can be:</vt:lpstr>
      <vt:lpstr>Causes of non-separation of chromosomes:</vt:lpstr>
      <vt:lpstr>Mixoploidy-mosaicism</vt:lpstr>
      <vt:lpstr>Schematic representation of mosaicism when two cell lineages are present, karyotype 46,XX/45,XO</vt:lpstr>
      <vt:lpstr>Mechanism of postzygotic mosaicism  (47,XYY/45,XO)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HROMOZOMSKE ABERACIJE</dc:title>
  <dc:creator>prodekan 01</dc:creator>
  <cp:lastModifiedBy>Microsoft Office User</cp:lastModifiedBy>
  <cp:revision>299</cp:revision>
  <dcterms:created xsi:type="dcterms:W3CDTF">2005-09-15T07:13:33Z</dcterms:created>
  <dcterms:modified xsi:type="dcterms:W3CDTF">2025-02-05T09:36:45Z</dcterms:modified>
</cp:coreProperties>
</file>